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4"/>
  </p:notesMasterIdLst>
  <p:sldIdLst>
    <p:sldId id="531" r:id="rId5"/>
    <p:sldId id="784" r:id="rId6"/>
    <p:sldId id="730" r:id="rId7"/>
    <p:sldId id="712" r:id="rId8"/>
    <p:sldId id="739" r:id="rId9"/>
    <p:sldId id="740" r:id="rId10"/>
    <p:sldId id="809" r:id="rId11"/>
    <p:sldId id="741" r:id="rId12"/>
    <p:sldId id="742" r:id="rId13"/>
    <p:sldId id="743" r:id="rId14"/>
    <p:sldId id="744" r:id="rId15"/>
    <p:sldId id="745" r:id="rId16"/>
    <p:sldId id="746" r:id="rId17"/>
    <p:sldId id="747" r:id="rId18"/>
    <p:sldId id="748" r:id="rId19"/>
    <p:sldId id="749" r:id="rId20"/>
    <p:sldId id="750" r:id="rId21"/>
    <p:sldId id="751" r:id="rId22"/>
    <p:sldId id="752" r:id="rId23"/>
    <p:sldId id="753" r:id="rId24"/>
    <p:sldId id="755" r:id="rId25"/>
    <p:sldId id="754" r:id="rId26"/>
    <p:sldId id="756" r:id="rId27"/>
    <p:sldId id="757" r:id="rId28"/>
    <p:sldId id="762" r:id="rId29"/>
    <p:sldId id="759" r:id="rId30"/>
    <p:sldId id="760" r:id="rId31"/>
    <p:sldId id="763" r:id="rId32"/>
    <p:sldId id="764" r:id="rId33"/>
    <p:sldId id="765" r:id="rId34"/>
    <p:sldId id="806" r:id="rId35"/>
    <p:sldId id="803" r:id="rId36"/>
    <p:sldId id="767" r:id="rId37"/>
    <p:sldId id="768" r:id="rId38"/>
    <p:sldId id="805" r:id="rId39"/>
    <p:sldId id="804" r:id="rId40"/>
    <p:sldId id="779" r:id="rId41"/>
    <p:sldId id="769" r:id="rId42"/>
    <p:sldId id="771" r:id="rId43"/>
    <p:sldId id="810" r:id="rId44"/>
    <p:sldId id="770" r:id="rId45"/>
    <p:sldId id="772" r:id="rId46"/>
    <p:sldId id="773" r:id="rId47"/>
    <p:sldId id="265" r:id="rId48"/>
    <p:sldId id="774" r:id="rId49"/>
    <p:sldId id="775" r:id="rId50"/>
    <p:sldId id="776" r:id="rId51"/>
    <p:sldId id="777" r:id="rId52"/>
    <p:sldId id="778" r:id="rId53"/>
    <p:sldId id="780" r:id="rId54"/>
    <p:sldId id="785" r:id="rId55"/>
    <p:sldId id="781" r:id="rId56"/>
    <p:sldId id="783" r:id="rId57"/>
    <p:sldId id="786" r:id="rId58"/>
    <p:sldId id="787" r:id="rId59"/>
    <p:sldId id="788" r:id="rId60"/>
    <p:sldId id="789" r:id="rId61"/>
    <p:sldId id="790" r:id="rId62"/>
    <p:sldId id="791" r:id="rId63"/>
    <p:sldId id="793" r:id="rId64"/>
    <p:sldId id="796" r:id="rId65"/>
    <p:sldId id="807" r:id="rId66"/>
    <p:sldId id="808" r:id="rId67"/>
    <p:sldId id="794" r:id="rId68"/>
    <p:sldId id="795" r:id="rId69"/>
    <p:sldId id="798" r:id="rId70"/>
    <p:sldId id="800" r:id="rId71"/>
    <p:sldId id="709" r:id="rId72"/>
    <p:sldId id="666"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E74BA"/>
    <a:srgbClr val="000000"/>
    <a:srgbClr val="49A8F2"/>
    <a:srgbClr val="660066"/>
    <a:srgbClr val="F7A028"/>
    <a:srgbClr val="717171"/>
    <a:srgbClr val="00CC00"/>
    <a:srgbClr val="339933"/>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2" autoAdjust="0"/>
    <p:restoredTop sz="89734" autoAdjust="0"/>
  </p:normalViewPr>
  <p:slideViewPr>
    <p:cSldViewPr snapToGrid="0" showGuides="1">
      <p:cViewPr varScale="1">
        <p:scale>
          <a:sx n="193" d="100"/>
          <a:sy n="193" d="100"/>
        </p:scale>
        <p:origin x="1712"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9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4/22/19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12659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29</a:t>
            </a:fld>
            <a:endParaRPr lang="en-US" altLang="x-none"/>
          </a:p>
        </p:txBody>
      </p:sp>
    </p:spTree>
    <p:extLst>
      <p:ext uri="{BB962C8B-B14F-4D97-AF65-F5344CB8AC3E}">
        <p14:creationId xmlns:p14="http://schemas.microsoft.com/office/powerpoint/2010/main" val="3542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171450" marR="0" lvl="0" indent="-171450" algn="l" defTabSz="457200" rtl="0" eaLnBrk="0" fontAlgn="base" latinLnBrk="0" hangingPunct="0">
              <a:lnSpc>
                <a:spcPct val="100000"/>
              </a:lnSpc>
              <a:spcBef>
                <a:spcPct val="30000"/>
              </a:spcBef>
              <a:spcAft>
                <a:spcPct val="0"/>
              </a:spcAft>
              <a:buClrTx/>
              <a:buSzTx/>
              <a:buFont typeface="Arial" charset="0"/>
              <a:buNone/>
              <a:tabLst/>
              <a:defRPr/>
            </a:pP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30</a:t>
            </a:fld>
            <a:endParaRPr lang="en-US" altLang="x-none"/>
          </a:p>
        </p:txBody>
      </p:sp>
    </p:spTree>
    <p:extLst>
      <p:ext uri="{BB962C8B-B14F-4D97-AF65-F5344CB8AC3E}">
        <p14:creationId xmlns:p14="http://schemas.microsoft.com/office/powerpoint/2010/main" val="133786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37</a:t>
            </a:fld>
            <a:endParaRPr lang="en-US" altLang="x-none"/>
          </a:p>
        </p:txBody>
      </p:sp>
    </p:spTree>
    <p:extLst>
      <p:ext uri="{BB962C8B-B14F-4D97-AF65-F5344CB8AC3E}">
        <p14:creationId xmlns:p14="http://schemas.microsoft.com/office/powerpoint/2010/main" val="44365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67731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41</a:t>
            </a:fld>
            <a:endParaRPr lang="en-US" altLang="x-none"/>
          </a:p>
        </p:txBody>
      </p:sp>
    </p:spTree>
    <p:extLst>
      <p:ext uri="{BB962C8B-B14F-4D97-AF65-F5344CB8AC3E}">
        <p14:creationId xmlns:p14="http://schemas.microsoft.com/office/powerpoint/2010/main" val="2120471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47BF0713-2DF1-324D-BF71-5F4FC044CFA5}" type="slidenum">
              <a:rPr lang="en-US" altLang="x-none"/>
              <a:pPr fontAlgn="base">
                <a:spcBef>
                  <a:spcPct val="0"/>
                </a:spcBef>
                <a:spcAft>
                  <a:spcPct val="0"/>
                </a:spcAft>
              </a:pPr>
              <a:t>44</a:t>
            </a:fld>
            <a:endParaRPr lang="en-US" altLang="x-none"/>
          </a:p>
        </p:txBody>
      </p:sp>
    </p:spTree>
    <p:extLst>
      <p:ext uri="{BB962C8B-B14F-4D97-AF65-F5344CB8AC3E}">
        <p14:creationId xmlns:p14="http://schemas.microsoft.com/office/powerpoint/2010/main" val="3175139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45</a:t>
            </a:fld>
            <a:endParaRPr lang="en-US" altLang="x-none"/>
          </a:p>
        </p:txBody>
      </p:sp>
    </p:spTree>
    <p:extLst>
      <p:ext uri="{BB962C8B-B14F-4D97-AF65-F5344CB8AC3E}">
        <p14:creationId xmlns:p14="http://schemas.microsoft.com/office/powerpoint/2010/main" val="1445074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46</a:t>
            </a:fld>
            <a:endParaRPr lang="en-US" altLang="x-none"/>
          </a:p>
        </p:txBody>
      </p:sp>
    </p:spTree>
    <p:extLst>
      <p:ext uri="{BB962C8B-B14F-4D97-AF65-F5344CB8AC3E}">
        <p14:creationId xmlns:p14="http://schemas.microsoft.com/office/powerpoint/2010/main" val="692607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47</a:t>
            </a:fld>
            <a:endParaRPr lang="en-US" altLang="x-none"/>
          </a:p>
        </p:txBody>
      </p:sp>
    </p:spTree>
    <p:extLst>
      <p:ext uri="{BB962C8B-B14F-4D97-AF65-F5344CB8AC3E}">
        <p14:creationId xmlns:p14="http://schemas.microsoft.com/office/powerpoint/2010/main" val="190326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52</a:t>
            </a:fld>
            <a:endParaRPr lang="en-US" altLang="x-none"/>
          </a:p>
        </p:txBody>
      </p:sp>
    </p:spTree>
    <p:extLst>
      <p:ext uri="{BB962C8B-B14F-4D97-AF65-F5344CB8AC3E}">
        <p14:creationId xmlns:p14="http://schemas.microsoft.com/office/powerpoint/2010/main" val="532575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3598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53</a:t>
            </a:fld>
            <a:endParaRPr lang="en-US" altLang="x-none"/>
          </a:p>
        </p:txBody>
      </p:sp>
    </p:spTree>
    <p:extLst>
      <p:ext uri="{BB962C8B-B14F-4D97-AF65-F5344CB8AC3E}">
        <p14:creationId xmlns:p14="http://schemas.microsoft.com/office/powerpoint/2010/main" val="102800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6097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62513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24</a:t>
            </a:fld>
            <a:endParaRPr lang="en-US" altLang="x-none"/>
          </a:p>
        </p:txBody>
      </p:sp>
    </p:spTree>
    <p:extLst>
      <p:ext uri="{BB962C8B-B14F-4D97-AF65-F5344CB8AC3E}">
        <p14:creationId xmlns:p14="http://schemas.microsoft.com/office/powerpoint/2010/main" val="53127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25</a:t>
            </a:fld>
            <a:endParaRPr lang="en-US" altLang="x-none"/>
          </a:p>
        </p:txBody>
      </p:sp>
    </p:spTree>
    <p:extLst>
      <p:ext uri="{BB962C8B-B14F-4D97-AF65-F5344CB8AC3E}">
        <p14:creationId xmlns:p14="http://schemas.microsoft.com/office/powerpoint/2010/main" val="126395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26</a:t>
            </a:fld>
            <a:endParaRPr lang="en-US" altLang="x-none"/>
          </a:p>
        </p:txBody>
      </p:sp>
    </p:spTree>
    <p:extLst>
      <p:ext uri="{BB962C8B-B14F-4D97-AF65-F5344CB8AC3E}">
        <p14:creationId xmlns:p14="http://schemas.microsoft.com/office/powerpoint/2010/main" val="179631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x-none" dirty="0">
                <a:latin typeface="Arial" charset="0"/>
              </a:rPr>
              <a:t>Recognize speech</a:t>
            </a: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27</a:t>
            </a:fld>
            <a:endParaRPr lang="en-US" altLang="x-none"/>
          </a:p>
        </p:txBody>
      </p:sp>
    </p:spTree>
    <p:extLst>
      <p:ext uri="{BB962C8B-B14F-4D97-AF65-F5344CB8AC3E}">
        <p14:creationId xmlns:p14="http://schemas.microsoft.com/office/powerpoint/2010/main" val="208624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x-none">
                <a:latin typeface="Arial" charset="0"/>
              </a:rPr>
              <a:t>Recognize speech</a:t>
            </a: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28</a:t>
            </a:fld>
            <a:endParaRPr lang="en-US" altLang="x-none"/>
          </a:p>
        </p:txBody>
      </p:sp>
    </p:spTree>
    <p:extLst>
      <p:ext uri="{BB962C8B-B14F-4D97-AF65-F5344CB8AC3E}">
        <p14:creationId xmlns:p14="http://schemas.microsoft.com/office/powerpoint/2010/main" val="1526709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1"/>
          <p:cNvSpPr>
            <a:spLocks noGrp="1"/>
          </p:cNvSpPr>
          <p:nvPr>
            <p:ph type="body" sz="quarter" idx="10" hasCustomPrompt="1"/>
          </p:nvPr>
        </p:nvSpPr>
        <p:spPr>
          <a:xfrm>
            <a:off x="2730500" y="3482770"/>
            <a:ext cx="3683000" cy="433387"/>
          </a:xfrm>
        </p:spPr>
        <p:txBody>
          <a:bodyPr>
            <a:normAutofit/>
          </a:bodyPr>
          <a:lstStyle>
            <a:lvl1pPr marL="0" indent="0" algn="ctr">
              <a:buNone/>
              <a:defRPr sz="1600" baseline="0">
                <a:solidFill>
                  <a:schemeClr val="bg2">
                    <a:lumMod val="10000"/>
                  </a:schemeClr>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2730500" y="3863771"/>
            <a:ext cx="3683000" cy="369888"/>
          </a:xfrm>
        </p:spPr>
        <p:txBody>
          <a:bodyPr>
            <a:normAutofit/>
          </a:bodyPr>
          <a:lstStyle>
            <a:lvl1pPr marL="0" indent="0" algn="ctr">
              <a:buNone/>
              <a:defRPr sz="1600" baseline="0">
                <a:solidFill>
                  <a:schemeClr val="bg1">
                    <a:lumMod val="65000"/>
                  </a:schemeClr>
                </a:solidFill>
              </a:defRPr>
            </a:lvl1pPr>
          </a:lstStyle>
          <a:p>
            <a:pPr lvl="0"/>
            <a:r>
              <a:rPr lang="en-US" dirty="0"/>
              <a:t>Month/Day/Year</a:t>
            </a:r>
          </a:p>
        </p:txBody>
      </p:sp>
      <p:sp>
        <p:nvSpPr>
          <p:cNvPr id="15" name="Text Placeholder 8"/>
          <p:cNvSpPr>
            <a:spLocks noGrp="1"/>
          </p:cNvSpPr>
          <p:nvPr>
            <p:ph type="body" sz="quarter" idx="12" hasCustomPrompt="1"/>
          </p:nvPr>
        </p:nvSpPr>
        <p:spPr>
          <a:xfrm>
            <a:off x="909506" y="1749415"/>
            <a:ext cx="7324988" cy="744537"/>
          </a:xfrm>
        </p:spPr>
        <p:txBody>
          <a:bodyPr>
            <a:noAutofit/>
          </a:bodyPr>
          <a:lstStyle>
            <a:lvl1pPr marL="0" indent="0" algn="ctr">
              <a:buNone/>
              <a:defRPr sz="4000" b="1" baseline="0">
                <a:solidFill>
                  <a:schemeClr val="bg2">
                    <a:lumMod val="10000"/>
                  </a:schemeClr>
                </a:solidFill>
              </a:defRPr>
            </a:lvl1pPr>
          </a:lstStyle>
          <a:p>
            <a:pPr lvl="0"/>
            <a:r>
              <a:rPr lang="en-US" dirty="0"/>
              <a:t>Session Title</a:t>
            </a:r>
          </a:p>
        </p:txBody>
      </p:sp>
      <p:sp>
        <p:nvSpPr>
          <p:cNvPr id="16" name="Text Placeholder 11"/>
          <p:cNvSpPr>
            <a:spLocks noGrp="1"/>
          </p:cNvSpPr>
          <p:nvPr>
            <p:ph type="body" sz="quarter" idx="13" hasCustomPrompt="1"/>
          </p:nvPr>
        </p:nvSpPr>
        <p:spPr>
          <a:xfrm>
            <a:off x="1551209" y="2499762"/>
            <a:ext cx="6041582" cy="487849"/>
          </a:xfrm>
        </p:spPr>
        <p:txBody>
          <a:bodyPr/>
          <a:lstStyle>
            <a:lvl1pPr marL="0" indent="0" algn="ctr">
              <a:buNone/>
              <a:defRPr>
                <a:solidFill>
                  <a:schemeClr val="bg1">
                    <a:lumMod val="65000"/>
                  </a:schemeClr>
                </a:solidFill>
              </a:defRPr>
            </a:lvl1pPr>
          </a:lstStyle>
          <a:p>
            <a:pPr lvl="0"/>
            <a:r>
              <a:rPr lang="en-US" dirty="0"/>
              <a:t>Subtitle</a:t>
            </a:r>
          </a:p>
        </p:txBody>
      </p:sp>
      <p:sp>
        <p:nvSpPr>
          <p:cNvPr id="17" name="TextBox 16"/>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bg1">
                    <a:lumMod val="50000"/>
                  </a:schemeClr>
                </a:solidFill>
              </a:rPr>
              <a:t>© 2017, Amazon Web Services, Inc. or its Affiliates. All rights reserved.</a:t>
            </a:r>
          </a:p>
        </p:txBody>
      </p:sp>
      <p:pic>
        <p:nvPicPr>
          <p:cNvPr id="8" name="Picture 2" descr="ttp://aws-de-media.s3.amazonaws.com/images/NEW%20LOGOS/AWS-Logo_Full-Color_600x360.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327309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46706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400688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654024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1"/>
          <p:cNvSpPr>
            <a:spLocks noGrp="1"/>
          </p:cNvSpPr>
          <p:nvPr>
            <p:ph type="body" sz="quarter" idx="10"/>
          </p:nvPr>
        </p:nvSpPr>
        <p:spPr>
          <a:xfrm>
            <a:off x="2730500" y="3294306"/>
            <a:ext cx="3683000" cy="433387"/>
          </a:xfrm>
        </p:spPr>
        <p:txBody>
          <a:bodyPr>
            <a:normAutofit/>
          </a:bodyPr>
          <a:lstStyle>
            <a:lvl1pPr marL="0" indent="0" algn="ctr">
              <a:buNone/>
              <a:defRPr sz="1600" baseline="0">
                <a:solidFill>
                  <a:schemeClr val="bg2">
                    <a:lumMod val="10000"/>
                  </a:schemeClr>
                </a:solidFill>
              </a:defRPr>
            </a:lvl1pPr>
          </a:lstStyle>
          <a:p>
            <a:pPr lvl="0"/>
            <a:r>
              <a:rPr lang="en-US"/>
              <a:t>Click to edit Master text styles</a:t>
            </a:r>
          </a:p>
        </p:txBody>
      </p:sp>
      <p:sp>
        <p:nvSpPr>
          <p:cNvPr id="5" name="TextBox 4"/>
          <p:cNvSpPr txBox="1"/>
          <p:nvPr userDrawn="1"/>
        </p:nvSpPr>
        <p:spPr>
          <a:xfrm>
            <a:off x="1709616" y="1897198"/>
            <a:ext cx="5724769" cy="707886"/>
          </a:xfrm>
          <a:prstGeom prst="rect">
            <a:avLst/>
          </a:prstGeom>
          <a:noFill/>
        </p:spPr>
        <p:txBody>
          <a:bodyPr wrap="square" rtlCol="0">
            <a:spAutoFit/>
          </a:bodyPr>
          <a:lstStyle/>
          <a:p>
            <a:pPr algn="ctr"/>
            <a:r>
              <a:rPr lang="en-US" sz="4000" b="1" dirty="0">
                <a:solidFill>
                  <a:schemeClr val="bg2">
                    <a:lumMod val="10000"/>
                  </a:schemeClr>
                </a:solidFill>
              </a:rPr>
              <a:t>Thank you!</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9488" y="4662535"/>
            <a:ext cx="824512" cy="480965"/>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val Reminder">
    <p:spTree>
      <p:nvGrpSpPr>
        <p:cNvPr id="1" name=""/>
        <p:cNvGrpSpPr/>
        <p:nvPr/>
      </p:nvGrpSpPr>
      <p:grpSpPr>
        <a:xfrm>
          <a:off x="0" y="0"/>
          <a:ext cx="0" cy="0"/>
          <a:chOff x="0" y="0"/>
          <a:chExt cx="0" cy="0"/>
        </a:xfrm>
      </p:grpSpPr>
      <p:sp>
        <p:nvSpPr>
          <p:cNvPr id="5" name="TextBox 4"/>
          <p:cNvSpPr txBox="1"/>
          <p:nvPr userDrawn="1"/>
        </p:nvSpPr>
        <p:spPr>
          <a:xfrm>
            <a:off x="1709616" y="2474872"/>
            <a:ext cx="5724769" cy="1138773"/>
          </a:xfrm>
          <a:prstGeom prst="rect">
            <a:avLst/>
          </a:prstGeom>
          <a:noFill/>
        </p:spPr>
        <p:txBody>
          <a:bodyPr wrap="square" rtlCol="0">
            <a:spAutoFit/>
          </a:bodyPr>
          <a:lstStyle/>
          <a:p>
            <a:pPr algn="ctr"/>
            <a:r>
              <a:rPr lang="en-US" sz="3400" b="1" dirty="0">
                <a:solidFill>
                  <a:schemeClr val="tx1"/>
                </a:solidFill>
              </a:rPr>
              <a:t>Remember to complete your evaluations!</a:t>
            </a:r>
          </a:p>
        </p:txBody>
      </p:sp>
      <p:pic>
        <p:nvPicPr>
          <p:cNvPr id="4" name="Picture 3"/>
          <p:cNvPicPr>
            <a:picLocks noChangeAspect="1"/>
          </p:cNvPicPr>
          <p:nvPr userDrawn="1"/>
        </p:nvPicPr>
        <p:blipFill>
          <a:blip r:embed="rId2"/>
          <a:stretch>
            <a:fillRect/>
          </a:stretch>
        </p:blipFill>
        <p:spPr>
          <a:xfrm>
            <a:off x="3990323" y="795976"/>
            <a:ext cx="1150655" cy="153257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65627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lated Sess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92" y="1009332"/>
            <a:ext cx="8205304" cy="3553926"/>
          </a:xfrm>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Related Sessions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375070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72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7729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5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solidFill>
              </a:defRPr>
            </a:lvl1pPr>
          </a:lstStyle>
          <a:p>
            <a:r>
              <a:rPr lang="en-US"/>
              <a:t>Click to edit Master title style</a:t>
            </a:r>
            <a:endParaRPr lang="en-US" dirty="0"/>
          </a:p>
        </p:txBody>
      </p:sp>
      <p:sp>
        <p:nvSpPr>
          <p:cNvPr id="4" name="Content Placeholder 2"/>
          <p:cNvSpPr>
            <a:spLocks noGrp="1"/>
          </p:cNvSpPr>
          <p:nvPr>
            <p:ph idx="1" hasCustomPrompt="1"/>
          </p:nvPr>
        </p:nvSpPr>
        <p:spPr>
          <a:xfrm>
            <a:off x="335998" y="1009332"/>
            <a:ext cx="8076482" cy="4134168"/>
          </a:xfrm>
          <a:solidFill>
            <a:schemeClr val="tx2">
              <a:lumMod val="20000"/>
              <a:lumOff val="80000"/>
            </a:schemeClr>
          </a:solidFill>
        </p:spPr>
        <p:txBody>
          <a:bodyPr lIns="182880" tIns="182880" rIns="182880" bIns="182880"/>
          <a:lstStyle>
            <a:lvl1pPr marL="0" indent="0">
              <a:buNone/>
              <a:defRPr sz="2000" baseline="0">
                <a:solidFill>
                  <a:srgbClr val="3366FF"/>
                </a:solidFill>
                <a:latin typeface="Lucida Console"/>
                <a:cs typeface="Lucida Console"/>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 Syntax </a:t>
            </a:r>
            <a:r>
              <a:rPr lang="en-US" dirty="0" err="1"/>
              <a:t>Testfile</a:t>
            </a:r>
            <a:r>
              <a:rPr lang="en-US" dirty="0"/>
              <a:t>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  LEA.L $002100,A1</a:t>
            </a:r>
          </a:p>
          <a:p>
            <a:pPr lvl="0"/>
            <a:r>
              <a:rPr lang="en-US" dirty="0"/>
              <a:t>  MOVE.L #2, -(A1)</a:t>
            </a:r>
          </a:p>
          <a:p>
            <a:pPr lvl="0"/>
            <a:r>
              <a:rPr lang="en-US" dirty="0"/>
              <a:t>  BSR $00002050</a:t>
            </a:r>
          </a:p>
          <a:p>
            <a:pPr lvl="0"/>
            <a:r>
              <a:rPr lang="en-US" dirty="0"/>
              <a:t>MM 2050;DI</a:t>
            </a:r>
          </a:p>
          <a:p>
            <a:pPr lvl="0"/>
            <a:r>
              <a:rPr lang="en-US" dirty="0"/>
              <a:t>  MOVE.L (A1)+,D1</a:t>
            </a:r>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6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tx1"/>
                </a:solidFill>
              </a:defRPr>
            </a:lvl1pPr>
          </a:lstStyle>
          <a:p>
            <a:r>
              <a:rPr lang="en-US"/>
              <a:t>Click to edit Master title style</a:t>
            </a:r>
            <a:endParaRPr lang="en-US" dirty="0"/>
          </a:p>
        </p:txBody>
      </p:sp>
      <p:pic>
        <p:nvPicPr>
          <p:cNvPr id="4"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3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51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28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7"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9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230250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5" r:id="rId2"/>
    <p:sldLayoutId id="2147483676" r:id="rId3"/>
    <p:sldLayoutId id="2147483692" r:id="rId4"/>
    <p:sldLayoutId id="2147483677" r:id="rId5"/>
    <p:sldLayoutId id="2147483678" r:id="rId6"/>
    <p:sldLayoutId id="2147483679" r:id="rId7"/>
    <p:sldLayoutId id="2147483689" r:id="rId8"/>
    <p:sldLayoutId id="2147483690" r:id="rId9"/>
    <p:sldLayoutId id="2147483691" r:id="rId10"/>
    <p:sldLayoutId id="2147483680" r:id="rId11"/>
    <p:sldLayoutId id="2147483686" r:id="rId12"/>
    <p:sldLayoutId id="2147483681" r:id="rId13"/>
    <p:sldLayoutId id="2147483687" r:id="rId14"/>
    <p:sldLayoutId id="2147483693" r:id="rId15"/>
    <p:sldLayoutId id="2147483694" r:id="rId16"/>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mathworld.wolfram.com/AffineTransformation.html"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10.png"/><Relationship Id="rId11" Type="http://schemas.openxmlformats.org/officeDocument/2006/relationships/image" Target="../media/image110.png"/><Relationship Id="rId5" Type="http://schemas.openxmlformats.org/officeDocument/2006/relationships/image" Target="../media/image510.png"/><Relationship Id="rId10" Type="http://schemas.openxmlformats.org/officeDocument/2006/relationships/image" Target="../media/image100.png"/><Relationship Id="rId4" Type="http://schemas.openxmlformats.org/officeDocument/2006/relationships/image" Target="../media/image4.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27.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0" Type="http://schemas.openxmlformats.org/officeDocument/2006/relationships/image" Target="../media/image18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hyperlink" Target="http://www.deeplearningbook.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0.png"/><Relationship Id="rId1" Type="http://schemas.openxmlformats.org/officeDocument/2006/relationships/slideLayout" Target="../slideLayouts/slideLayout3.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43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20.png"/><Relationship Id="rId5" Type="http://schemas.openxmlformats.org/officeDocument/2006/relationships/image" Target="../media/image4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hyperlink" Target="http://www.deeplearningbook.org/" TargetMode="Externa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hyperlink" Target="https://www.google.de/url?sa=t&amp;rct=j&amp;q=&amp;esrc=s&amp;source=web&amp;cd=1&amp;cad=rja&amp;uact=8&amp;ved=0ahUKEwijoeWR3PXTAhWHbhQKHbGHAHQQFggnMAA&amp;url=http://www.cs.toronto.edu/~graves/phd.pdf&amp;usg=AFQjCNGqDZkEeXaCAm7n6Rle9ysZ7s9NLA&amp;sig2=Ap4mFnpjmFi_eNdTPDgttQ"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0.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opennmt.ne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hyperlink" Target="https://talbaumel.github.io/attention/"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blogs/ai/amazon-at-wmt-improving-machine-translation-with-user-feedback/"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coursera.org/lecture/nlp-sequence-models/attention-model-lSwVa"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coursera.org/lecture/nlp-sequence-models/attention-model-lSwVa"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aws.amazon.com/blogs/ai/train-neural-machine-translation-models-with-sockeye/" TargetMode="External"/><Relationship Id="rId2" Type="http://schemas.openxmlformats.org/officeDocument/2006/relationships/image" Target="../media/image80.gi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hyperlink" Target="http://sockeye.readthedocs.io/en/latest/index.html"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57664" y="3277843"/>
            <a:ext cx="5630256" cy="1601035"/>
          </a:xfrm>
        </p:spPr>
        <p:txBody>
          <a:bodyPr>
            <a:noAutofit/>
          </a:bodyPr>
          <a:lstStyle/>
          <a:p>
            <a:pPr>
              <a:spcBef>
                <a:spcPts val="0"/>
              </a:spcBef>
              <a:spcAft>
                <a:spcPts val="600"/>
              </a:spcAft>
            </a:pPr>
            <a:r>
              <a:rPr lang="en-US" sz="1650" dirty="0"/>
              <a:t>Cyrus M. </a:t>
            </a:r>
            <a:r>
              <a:rPr lang="en-US" sz="1650" dirty="0" err="1"/>
              <a:t>Vahid</a:t>
            </a:r>
            <a:r>
              <a:rPr lang="en-US" sz="1650" dirty="0"/>
              <a:t>,</a:t>
            </a:r>
          </a:p>
          <a:p>
            <a:pPr>
              <a:spcBef>
                <a:spcPts val="0"/>
              </a:spcBef>
              <a:spcAft>
                <a:spcPts val="600"/>
              </a:spcAft>
            </a:pPr>
            <a:r>
              <a:rPr lang="en-US" sz="1650" dirty="0"/>
              <a:t>AWS </a:t>
            </a:r>
            <a:r>
              <a:rPr lang="en-US" sz="1650" dirty="0" err="1"/>
              <a:t>DeepLearning</a:t>
            </a:r>
            <a:endParaRPr lang="en-US" sz="1650" dirty="0"/>
          </a:p>
          <a:p>
            <a:pPr>
              <a:spcBef>
                <a:spcPts val="0"/>
              </a:spcBef>
              <a:spcAft>
                <a:spcPts val="600"/>
              </a:spcAft>
            </a:pPr>
            <a:r>
              <a:rPr lang="en-US" sz="1650" dirty="0" err="1"/>
              <a:t>cyrusmv@amazon.com</a:t>
            </a:r>
            <a:endParaRPr lang="en-US" sz="1650" dirty="0"/>
          </a:p>
          <a:p>
            <a:pPr>
              <a:spcBef>
                <a:spcPts val="0"/>
              </a:spcBef>
              <a:spcAft>
                <a:spcPts val="600"/>
              </a:spcAft>
            </a:pPr>
            <a:endParaRPr lang="en-US" sz="1650" dirty="0"/>
          </a:p>
        </p:txBody>
      </p:sp>
      <p:sp>
        <p:nvSpPr>
          <p:cNvPr id="4" name="Text Placeholder 3"/>
          <p:cNvSpPr>
            <a:spLocks noGrp="1"/>
          </p:cNvSpPr>
          <p:nvPr>
            <p:ph type="body" sz="quarter" idx="12"/>
          </p:nvPr>
        </p:nvSpPr>
        <p:spPr>
          <a:xfrm>
            <a:off x="54264" y="2016116"/>
            <a:ext cx="9144000" cy="744537"/>
          </a:xfrm>
        </p:spPr>
        <p:txBody>
          <a:bodyPr/>
          <a:lstStyle/>
          <a:p>
            <a:pPr>
              <a:spcBef>
                <a:spcPts val="638"/>
              </a:spcBef>
            </a:pPr>
            <a:r>
              <a:rPr lang="en-US" dirty="0"/>
              <a:t>Natural Language Processing</a:t>
            </a:r>
          </a:p>
        </p:txBody>
      </p:sp>
      <p:sp>
        <p:nvSpPr>
          <p:cNvPr id="6" name="Text Placeholder 5">
            <a:extLst>
              <a:ext uri="{FF2B5EF4-FFF2-40B4-BE49-F238E27FC236}">
                <a16:creationId xmlns:a16="http://schemas.microsoft.com/office/drawing/2014/main" id="{A568C868-79D0-5947-B6C2-18B10E298E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5348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Problem Persists</a:t>
            </a:r>
          </a:p>
        </p:txBody>
      </p:sp>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dirty="0"/>
              <a:t>In bigrams we have the same problem of assigning probability 0 if there is a sequence of 2 words that does not exist in training data</a:t>
            </a:r>
          </a:p>
          <a:p>
            <a:pPr marL="285750" indent="-285750">
              <a:buFont typeface="Arial" charset="0"/>
              <a:buChar char="•"/>
            </a:pPr>
            <a:r>
              <a:rPr lang="en-US" sz="1800" dirty="0"/>
              <a:t>In </a:t>
            </a:r>
            <a:r>
              <a:rPr lang="en-US" sz="1800" dirty="0" err="1"/>
              <a:t>trigams</a:t>
            </a:r>
            <a:r>
              <a:rPr lang="en-US" sz="1800" dirty="0"/>
              <a:t> we have the same problem of assigning probability 0 if there is a sequence of 3 words that does not exist in training data.</a:t>
            </a:r>
          </a:p>
          <a:p>
            <a:pPr marL="285750" indent="-285750">
              <a:buFont typeface="Arial" charset="0"/>
              <a:buChar char="•"/>
            </a:pPr>
            <a:r>
              <a:rPr lang="is-IS" sz="1800" dirty="0"/>
              <a:t>…</a:t>
            </a:r>
          </a:p>
          <a:p>
            <a:pPr marL="285750" indent="-285750">
              <a:buFont typeface="Arial" charset="0"/>
              <a:buChar char="•"/>
            </a:pPr>
            <a:r>
              <a:rPr lang="en-US" sz="1800" dirty="0"/>
              <a:t>In n-grams we have the same problem of assigning probability 0 if there is a sequence of n words that does not exist in training data</a:t>
            </a:r>
          </a:p>
        </p:txBody>
      </p:sp>
    </p:spTree>
    <p:extLst>
      <p:ext uri="{BB962C8B-B14F-4D97-AF65-F5344CB8AC3E}">
        <p14:creationId xmlns:p14="http://schemas.microsoft.com/office/powerpoint/2010/main" val="2013963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Likelihood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b="1" dirty="0"/>
                  <a:t>Likelihood: </a:t>
                </a:r>
                <a:r>
                  <a:rPr lang="en-US" sz="1800" dirty="0"/>
                  <a:t>Likelihood is probability of some observed data—e.g. test, given a model.</a:t>
                </a:r>
                <a:endParaRPr lang="en-US" sz="1400" b="1" dirty="0"/>
              </a:p>
              <a:p>
                <a:pPr/>
                <a14:m>
                  <m:oMathPara xmlns:m="http://schemas.openxmlformats.org/officeDocument/2006/math">
                    <m:oMathParaPr>
                      <m:jc m:val="centerGroup"/>
                    </m:oMathParaPr>
                    <m:oMath xmlns:m="http://schemas.openxmlformats.org/officeDocument/2006/math">
                      <m:r>
                        <a:rPr lang="en-US" sz="1400" b="1" i="1" smtClean="0">
                          <a:latin typeface="Cambria Math" charset="0"/>
                        </a:rPr>
                        <m:t>𝑷</m:t>
                      </m:r>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ℇ</m:t>
                              </m:r>
                            </m:e>
                            <m:sub>
                              <m:r>
                                <a:rPr lang="en-US" sz="1400" b="1" i="1" smtClean="0">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𝜽</m:t>
                          </m:r>
                        </m:e>
                      </m:d>
                      <m:r>
                        <a:rPr lang="en-US" sz="1400" b="1" i="1" smtClean="0">
                          <a:latin typeface="Cambria Math" charset="0"/>
                          <a:ea typeface="Cambria Math" charset="0"/>
                          <a:cs typeface="Cambria Math" charset="0"/>
                        </a:rPr>
                        <m:t>=</m:t>
                      </m:r>
                      <m:nary>
                        <m:naryPr>
                          <m:chr m:val="∏"/>
                          <m:supHide m:val="on"/>
                          <m:ctrlPr>
                            <a:rPr lang="en-US" sz="1400" b="1" i="1" smtClean="0">
                              <a:latin typeface="Cambria Math" panose="02040503050406030204" pitchFamily="18" charset="0"/>
                              <a:ea typeface="Cambria Math" charset="0"/>
                              <a:cs typeface="Cambria Math" charset="0"/>
                            </a:rPr>
                          </m:ctrlPr>
                        </m:naryPr>
                        <m:sub>
                          <m:r>
                            <m:rPr>
                              <m:brk m:alnAt="7"/>
                            </m:rPr>
                            <a:rPr lang="en-US" sz="1400" b="1" i="1" smtClean="0">
                              <a:latin typeface="Cambria Math" charset="0"/>
                              <a:ea typeface="Cambria Math" charset="0"/>
                              <a:cs typeface="Cambria Math" charset="0"/>
                            </a:rPr>
                            <m:t>𝑬</m:t>
                          </m:r>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smtClean="0">
                              <a:latin typeface="Cambria Math" charset="0"/>
                              <a:ea typeface="Cambria Math" charset="0"/>
                              <a:cs typeface="Cambria Math" charset="0"/>
                            </a:rPr>
                            <m:t>𝑷</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𝑬</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𝜽</m:t>
                          </m:r>
                          <m:r>
                            <a:rPr lang="en-US" sz="1400" b="1" i="1" smtClean="0">
                              <a:latin typeface="Cambria Math" charset="0"/>
                              <a:ea typeface="Cambria Math" charset="0"/>
                              <a:cs typeface="Cambria Math" charset="0"/>
                            </a:rPr>
                            <m:t>)</m:t>
                          </m:r>
                        </m:e>
                      </m:nary>
                    </m:oMath>
                  </m:oMathPara>
                </a14:m>
                <a:endParaRPr lang="en-US" sz="1400" b="1" dirty="0"/>
              </a:p>
              <a:p>
                <a:pPr marL="285750" indent="-285750">
                  <a:buFont typeface="Arial" charset="0"/>
                  <a:buChar char="•"/>
                </a:pPr>
                <a:r>
                  <a:rPr lang="en-US" sz="1800"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56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0400" y="2600960"/>
                <a:ext cx="7609840" cy="17235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m:t>
                          </m:r>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𝟔</m:t>
                          </m:r>
                        </m:sup>
                      </m:sSup>
                    </m:oMath>
                  </m:oMathPara>
                </a14:m>
                <a:endParaRPr lang="en-US" sz="1400" dirty="0"/>
              </a:p>
              <a:p>
                <a:r>
                  <a:rPr lang="en-US" sz="1400" dirty="0"/>
                  <a:t>E1 = I am from </a:t>
                </a:r>
                <a:r>
                  <a:rPr lang="en-US" sz="1400" dirty="0" err="1"/>
                  <a:t>pittsburg</a:t>
                </a:r>
                <a:r>
                  <a:rPr lang="en-US" sz="1400" dirty="0">
                    <a:latin typeface="Cambria Math" charset="0"/>
                    <a:ea typeface="Cambria Math" charset="0"/>
                    <a:cs typeface="Cambria Math" charset="0"/>
                  </a:rPr>
                  <a:t>, </a:t>
                </a:r>
                <a14:m>
                  <m:oMath xmlns:m="http://schemas.openxmlformats.org/officeDocument/2006/math">
                    <m:r>
                      <a:rPr lang="en-US" sz="1400">
                        <a:latin typeface="Cambria Math" charset="0"/>
                        <a:ea typeface="Cambria Math" charset="0"/>
                        <a:cs typeface="Cambria Math" charset="0"/>
                      </a:rPr>
                      <m:t>𝑷</m:t>
                    </m:r>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𝑬</m:t>
                        </m:r>
                        <m:r>
                          <a:rPr lang="en-US" sz="1400">
                            <a:latin typeface="Cambria Math" charset="0"/>
                            <a:ea typeface="Cambria Math" charset="0"/>
                            <a:cs typeface="Cambria Math" charset="0"/>
                          </a:rPr>
                          <m:t>;</m:t>
                        </m:r>
                        <m:r>
                          <a:rPr lang="en-US" sz="1400">
                            <a:latin typeface="Cambria Math" charset="0"/>
                            <a:ea typeface="Cambria Math" charset="0"/>
                            <a:cs typeface="Cambria Math" charset="0"/>
                          </a:rPr>
                          <m:t>𝜽</m:t>
                        </m:r>
                      </m:e>
                    </m:d>
                    <m:r>
                      <a:rPr lang="en-US" sz="1400">
                        <a:latin typeface="Cambria Math" charset="0"/>
                        <a:ea typeface="Cambria Math" charset="0"/>
                        <a:cs typeface="Cambria Math" charset="0"/>
                      </a:rPr>
                      <m:t>=2.1×</m:t>
                    </m:r>
                    <m:sSup>
                      <m:sSupPr>
                        <m:ctrlPr>
                          <a:rPr lang="en-US" sz="1400" i="1">
                            <a:latin typeface="Cambria Math" panose="02040503050406030204" pitchFamily="18" charset="0"/>
                            <a:ea typeface="Cambria Math" charset="0"/>
                            <a:cs typeface="Cambria Math" charset="0"/>
                          </a:rPr>
                        </m:ctrlPr>
                      </m:sSupPr>
                      <m:e>
                        <m:r>
                          <a:rPr lang="en-US" sz="1400">
                            <a:latin typeface="Cambria Math" charset="0"/>
                            <a:ea typeface="Cambria Math" charset="0"/>
                            <a:cs typeface="Cambria Math" charset="0"/>
                          </a:rPr>
                          <m:t>10</m:t>
                        </m:r>
                      </m:e>
                      <m:sup>
                        <m:r>
                          <a:rPr lang="en-US" sz="1400">
                            <a:latin typeface="Cambria Math" charset="0"/>
                            <a:ea typeface="Cambria Math" charset="0"/>
                            <a:cs typeface="Cambria Math" charset="0"/>
                          </a:rPr>
                          <m:t>−6</m:t>
                        </m:r>
                      </m:sup>
                    </m:sSup>
                    <m:r>
                      <a:rPr lang="en-US" sz="1400">
                        <a:latin typeface="Cambria Math" charset="0"/>
                        <a:ea typeface="Cambria Math" charset="0"/>
                        <a:cs typeface="Cambria Math" charset="0"/>
                      </a:rPr>
                      <m:t> ∗</m:t>
                    </m:r>
                  </m:oMath>
                </a14:m>
                <a:endParaRPr lang="en-US" sz="1400" dirty="0">
                  <a:latin typeface="Cambria Math" charset="0"/>
                  <a:ea typeface="Cambria Math" charset="0"/>
                  <a:cs typeface="Cambria Math" charset="0"/>
                </a:endParaRPr>
              </a:p>
              <a:p>
                <a:r>
                  <a:rPr lang="en-US" sz="1400" dirty="0"/>
                  <a:t>E2 = I study at a university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r>
                      <a:rPr lang="en-US" sz="1400" i="1">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10</m:t>
                        </m:r>
                      </m:e>
                      <m:sup>
                        <m:r>
                          <a:rPr lang="en-US" sz="1400" b="0" i="1" smtClean="0">
                            <a:latin typeface="Cambria Math" charset="0"/>
                            <a:ea typeface="Cambria Math" charset="0"/>
                            <a:cs typeface="Cambria Math" charset="0"/>
                          </a:rPr>
                          <m:t>−8</m:t>
                        </m:r>
                      </m:sup>
                    </m:sSup>
                    <m:r>
                      <a:rPr lang="en-US" sz="1400" i="1">
                        <a:latin typeface="Cambria Math" charset="0"/>
                        <a:ea typeface="Cambria Math" charset="0"/>
                        <a:cs typeface="Cambria Math" charset="0"/>
                      </a:rPr>
                      <m:t> </m:t>
                    </m:r>
                  </m:oMath>
                </a14:m>
                <a:endParaRPr lang="en-US" sz="1400" baseline="30000" dirty="0">
                  <a:ea typeface="Cambria Math" charset="0"/>
                  <a:cs typeface="Cambria Math" charset="0"/>
                </a:endParaRPr>
              </a:p>
              <a:p>
                <a:r>
                  <a:rPr lang="en-US" sz="1400" dirty="0"/>
                  <a:t>E3 = my mother is from </a:t>
                </a:r>
                <a:r>
                  <a:rPr lang="en-US" sz="1400" dirty="0" err="1"/>
                  <a:t>utah</a:t>
                </a:r>
                <a:r>
                  <a:rPr lang="en-US" sz="1400" dirty="0"/>
                  <a:t>,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2</m:t>
                    </m:r>
                    <m:r>
                      <a:rPr lang="en-US" sz="1400" i="1">
                        <a:latin typeface="Cambria Math" charset="0"/>
                        <a:ea typeface="Cambria Math" charset="0"/>
                        <a:cs typeface="Cambria Math" charset="0"/>
                      </a:rPr>
                      <m:t>×</m:t>
                    </m:r>
                    <m:sSup>
                      <m:sSupPr>
                        <m:ctrlPr>
                          <a:rPr lang="en-US" sz="1400" i="1">
                            <a:latin typeface="Cambria Math" panose="02040503050406030204" pitchFamily="18" charset="0"/>
                            <a:ea typeface="Cambria Math" charset="0"/>
                            <a:cs typeface="Cambria Math" charset="0"/>
                          </a:rPr>
                        </m:ctrlPr>
                      </m:sSupPr>
                      <m:e>
                        <m:r>
                          <a:rPr lang="en-US" sz="1400" i="1">
                            <a:latin typeface="Cambria Math" charset="0"/>
                            <a:ea typeface="Cambria Math" charset="0"/>
                            <a:cs typeface="Cambria Math" charset="0"/>
                          </a:rPr>
                          <m:t>10</m:t>
                        </m:r>
                      </m:e>
                      <m:sup>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sup>
                    </m:sSup>
                  </m:oMath>
                </a14:m>
                <a:endParaRPr lang="en-US" sz="14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 </m:t>
                      </m:r>
                      <m:r>
                        <a:rPr lang="en-US" sz="1400" b="1" i="1">
                          <a:latin typeface="Cambria Math" charset="0"/>
                        </a:rPr>
                        <m:t>𝑷</m:t>
                      </m:r>
                      <m:d>
                        <m:dPr>
                          <m:ctrlPr>
                            <a:rPr lang="en-US" sz="1400" b="1" i="1">
                              <a:latin typeface="Cambria Math" panose="02040503050406030204" pitchFamily="18" charset="0"/>
                            </a:rPr>
                          </m:ctrlPr>
                        </m:dPr>
                        <m:e>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nary>
                        <m:naryPr>
                          <m:chr m:val="∏"/>
                          <m:supHide m:val="on"/>
                          <m:ctrlPr>
                            <a:rPr lang="en-US" sz="1400" b="1" i="1">
                              <a:latin typeface="Cambria Math" panose="02040503050406030204" pitchFamily="18" charset="0"/>
                              <a:ea typeface="Cambria Math" charset="0"/>
                              <a:cs typeface="Cambria Math" charset="0"/>
                            </a:rPr>
                          </m:ctrlPr>
                        </m:naryPr>
                        <m:sub>
                          <m:r>
                            <m:rPr>
                              <m:brk m:alnAt="7"/>
                            </m:rP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a:latin typeface="Cambria Math" charset="0"/>
                              <a:ea typeface="Cambria Math" charset="0"/>
                              <a:cs typeface="Cambria Math" charset="0"/>
                            </a:rPr>
                            <m:t>𝑷</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r>
                            <a:rPr lang="en-US" sz="1400" b="1" i="1">
                              <a:latin typeface="Cambria Math" charset="0"/>
                              <a:ea typeface="Cambria Math" charset="0"/>
                              <a:cs typeface="Cambria Math" charset="0"/>
                            </a:rPr>
                            <m:t>)</m:t>
                          </m:r>
                        </m:e>
                      </m:nary>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m:t>
                          </m:r>
                        </m:sup>
                      </m:sSup>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𝟖</m:t>
                          </m:r>
                        </m:sup>
                      </m:sSup>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𝟎</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𝟗</m:t>
                          </m:r>
                        </m:sup>
                      </m:s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𝟒</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𝟔𝟐</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𝟐𝟑</m:t>
                          </m:r>
                        </m:sup>
                      </m:sSup>
                      <m:r>
                        <a:rPr lang="en-US" sz="1400" b="1" i="1" smtClean="0">
                          <a:latin typeface="Cambria Math" charset="0"/>
                          <a:ea typeface="Cambria Math" charset="0"/>
                          <a:cs typeface="Cambria Math" charset="0"/>
                        </a:rPr>
                        <m:t>  </m:t>
                      </m:r>
                    </m:oMath>
                  </m:oMathPara>
                </a14:m>
                <a:endParaRPr lang="en-US" sz="1400" baseline="30000" dirty="0">
                  <a:ea typeface="Cambria Math" charset="0"/>
                  <a:cs typeface="Cambria Math" charset="0"/>
                </a:endParaRPr>
              </a:p>
              <a:p>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660400" y="2600960"/>
                <a:ext cx="7609840" cy="1723549"/>
              </a:xfrm>
              <a:prstGeom prst="rect">
                <a:avLst/>
              </a:prstGeom>
              <a:blipFill rotWithShape="0">
                <a:blip r:embed="rId4"/>
                <a:stretch>
                  <a:fillRect l="-240" t="-2128" b="-45035"/>
                </a:stretch>
              </a:blipFill>
            </p:spPr>
            <p:txBody>
              <a:bodyPr/>
              <a:lstStyle/>
              <a:p>
                <a:r>
                  <a:rPr lang="en-US">
                    <a:noFill/>
                  </a:rPr>
                  <a:t> </a:t>
                </a:r>
              </a:p>
            </p:txBody>
          </p:sp>
        </mc:Fallback>
      </mc:AlternateContent>
      <p:sp>
        <p:nvSpPr>
          <p:cNvPr id="6" name="TextBox 5"/>
          <p:cNvSpPr txBox="1"/>
          <p:nvPr/>
        </p:nvSpPr>
        <p:spPr>
          <a:xfrm>
            <a:off x="447040" y="4596673"/>
            <a:ext cx="4599336" cy="307777"/>
          </a:xfrm>
          <a:prstGeom prst="rect">
            <a:avLst/>
          </a:prstGeom>
          <a:noFill/>
        </p:spPr>
        <p:txBody>
          <a:bodyPr wrap="none" rtlCol="0">
            <a:spAutoFit/>
          </a:bodyPr>
          <a:lstStyle/>
          <a:p>
            <a:r>
              <a:rPr lang="en-US" sz="1400" i="1" dirty="0"/>
              <a:t>*probabilities are arbitrary just to demonstrate the range</a:t>
            </a:r>
          </a:p>
        </p:txBody>
      </p:sp>
    </p:spTree>
    <p:extLst>
      <p:ext uri="{BB962C8B-B14F-4D97-AF65-F5344CB8AC3E}">
        <p14:creationId xmlns:p14="http://schemas.microsoft.com/office/powerpoint/2010/main" val="118916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Log Likelihood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14:m>
                  <m:oMath xmlns:m="http://schemas.openxmlformats.org/officeDocument/2006/math">
                    <m:r>
                      <a:rPr lang="en-US" sz="1800" b="0" i="1" smtClean="0">
                        <a:latin typeface="Cambria Math" charset="0"/>
                      </a:rPr>
                      <m:t>𝑇h𝑒𝑜𝑟𝑒𝑚</m:t>
                    </m:r>
                    <m:r>
                      <a:rPr lang="en-US" sz="1800" b="0" i="1" smtClean="0">
                        <a:latin typeface="Cambria Math" charset="0"/>
                      </a:rPr>
                      <m:t>:</m:t>
                    </m:r>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charset="0"/>
                              </a:rPr>
                              <m:t>log</m:t>
                            </m:r>
                          </m:e>
                          <m:sub>
                            <m:r>
                              <a:rPr lang="en-US" sz="1800" b="0" i="1" smtClean="0">
                                <a:latin typeface="Cambria Math" charset="0"/>
                              </a:rPr>
                              <m:t>𝑏</m:t>
                            </m:r>
                          </m:sub>
                        </m:sSub>
                      </m:fName>
                      <m:e>
                        <m:nary>
                          <m:naryPr>
                            <m:chr m:val="∏"/>
                            <m:ctrlPr>
                              <a:rPr lang="is-IS" sz="1800" b="0" i="1" smtClean="0">
                                <a:latin typeface="Cambria Math" panose="02040503050406030204" pitchFamily="18" charset="0"/>
                              </a:rPr>
                            </m:ctrlPr>
                          </m:naryPr>
                          <m:sub>
                            <m:r>
                              <m:rPr>
                                <m:brk m:alnAt="23"/>
                              </m:rPr>
                              <a:rPr lang="en-US" sz="1800" b="0" i="1" smtClean="0">
                                <a:latin typeface="Cambria Math" charset="0"/>
                              </a:rPr>
                              <m:t>𝑖</m:t>
                            </m:r>
                            <m:r>
                              <a:rPr lang="en-US" sz="1800" b="0" i="1" smtClean="0">
                                <a:latin typeface="Cambria Math" charset="0"/>
                              </a:rPr>
                              <m:t>=1</m:t>
                            </m:r>
                          </m:sub>
                          <m:sup>
                            <m:r>
                              <a:rPr lang="en-US" sz="1800" b="0" i="1" smtClean="0">
                                <a:latin typeface="Cambria Math" charset="0"/>
                              </a:rPr>
                              <m:t>𝑛</m:t>
                            </m:r>
                          </m:sup>
                          <m:e>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 </m:t>
                            </m:r>
                            <m:nary>
                              <m:naryPr>
                                <m:chr m:val="∑"/>
                                <m:ctrlPr>
                                  <a:rPr lang="is-IS" sz="1800" b="0" i="1" smtClean="0">
                                    <a:latin typeface="Cambria Math" panose="02040503050406030204" pitchFamily="18" charset="0"/>
                                  </a:rPr>
                                </m:ctrlPr>
                              </m:naryPr>
                              <m:sub>
                                <m:r>
                                  <m:rPr>
                                    <m:brk m:alnAt="23"/>
                                  </m:rPr>
                                  <a:rPr lang="en-US" sz="1800" b="0" i="1" smtClean="0">
                                    <a:latin typeface="Cambria Math" charset="0"/>
                                  </a:rPr>
                                  <m:t>𝑖</m:t>
                                </m:r>
                                <m:r>
                                  <a:rPr lang="en-US" sz="1800" b="0" i="1" smtClean="0">
                                    <a:latin typeface="Cambria Math" charset="0"/>
                                  </a:rPr>
                                  <m:t>=1</m:t>
                                </m:r>
                              </m:sub>
                              <m:sup>
                                <m:r>
                                  <a:rPr lang="en-US" sz="1800" b="0" i="1" smtClean="0">
                                    <a:latin typeface="Cambria Math" charset="0"/>
                                  </a:rPr>
                                  <m:t>𝑛</m:t>
                                </m:r>
                              </m:sup>
                              <m:e>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charset="0"/>
                                          </a:rPr>
                                          <m:t>log</m:t>
                                        </m:r>
                                      </m:e>
                                      <m:sub>
                                        <m:r>
                                          <a:rPr lang="en-US" sz="1800" b="0" i="1" smtClean="0">
                                            <a:latin typeface="Cambria Math" charset="0"/>
                                          </a:rPr>
                                          <m:t>𝑏</m:t>
                                        </m:r>
                                      </m:sub>
                                    </m:sSub>
                                  </m:fName>
                                  <m:e>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m:t>
                                    </m:r>
                                    <m:r>
                                      <a:rPr lang="en-US" sz="1800" b="0" i="1" smtClean="0">
                                        <a:latin typeface="Cambria Math" charset="0"/>
                                      </a:rPr>
                                      <m:t>𝐸𝑥𝑎𝑚𝑝𝑙𝑒</m:t>
                                    </m:r>
                                    <m:r>
                                      <a:rPr lang="en-US" sz="1800" b="0" i="1" smtClean="0">
                                        <a:latin typeface="Cambria Math" charset="0"/>
                                      </a:rPr>
                                      <m:t>:</m:t>
                                    </m:r>
                                    <m:r>
                                      <m:rPr>
                                        <m:sty m:val="p"/>
                                      </m:rPr>
                                      <a:rPr lang="en-US" sz="1800" b="0" i="0" smtClean="0">
                                        <a:latin typeface="Cambria Math" charset="0"/>
                                      </a:rPr>
                                      <m:t>log</m:t>
                                    </m:r>
                                    <m:r>
                                      <a:rPr lang="en-US" sz="1800" b="0" i="1" smtClean="0">
                                        <a:latin typeface="Cambria Math" charset="0"/>
                                      </a:rPr>
                                      <m:t>⁡(</m:t>
                                    </m:r>
                                    <m:r>
                                      <a:rPr lang="en-US" sz="1800" b="0" i="1" smtClean="0">
                                        <a:latin typeface="Cambria Math" charset="0"/>
                                      </a:rPr>
                                      <m:t>𝑥</m:t>
                                    </m:r>
                                    <m:r>
                                      <a:rPr lang="en-US" sz="1800" b="0" i="1" smtClean="0">
                                        <a:latin typeface="Cambria Math" charset="0"/>
                                      </a:rPr>
                                      <m:t>.</m:t>
                                    </m:r>
                                    <m:r>
                                      <a:rPr lang="en-US" sz="1800" b="0" i="1" smtClean="0">
                                        <a:latin typeface="Cambria Math" charset="0"/>
                                      </a:rPr>
                                      <m:t>𝑦</m:t>
                                    </m:r>
                                    <m:r>
                                      <a:rPr lang="en-US" sz="1800" b="0" i="1" smtClean="0">
                                        <a:latin typeface="Cambria Math" charset="0"/>
                                      </a:rPr>
                                      <m:t>)=</m:t>
                                    </m:r>
                                    <m:func>
                                      <m:funcPr>
                                        <m:ctrlPr>
                                          <a:rPr lang="en-US" sz="1800" b="0" i="1" smtClean="0">
                                            <a:latin typeface="Cambria Math" panose="02040503050406030204" pitchFamily="18" charset="0"/>
                                          </a:rPr>
                                        </m:ctrlPr>
                                      </m:funcPr>
                                      <m:fName>
                                        <m:r>
                                          <m:rPr>
                                            <m:sty m:val="p"/>
                                          </m:rPr>
                                          <a:rPr lang="en-US" sz="1800" b="0" i="0" smtClean="0">
                                            <a:latin typeface="Cambria Math" charset="0"/>
                                          </a:rPr>
                                          <m:t>log</m:t>
                                        </m:r>
                                      </m:fName>
                                      <m:e>
                                        <m:d>
                                          <m:dPr>
                                            <m:ctrlPr>
                                              <a:rPr lang="en-US" sz="1800" b="0" i="1" smtClean="0">
                                                <a:latin typeface="Cambria Math" panose="02040503050406030204" pitchFamily="18" charset="0"/>
                                              </a:rPr>
                                            </m:ctrlPr>
                                          </m:dPr>
                                          <m:e>
                                            <m:r>
                                              <a:rPr lang="en-US" sz="1800" b="0" i="1" smtClean="0">
                                                <a:latin typeface="Cambria Math" charset="0"/>
                                              </a:rPr>
                                              <m:t>𝑥</m:t>
                                            </m:r>
                                          </m:e>
                                        </m:d>
                                      </m:e>
                                    </m:func>
                                    <m:r>
                                      <a:rPr lang="en-US" sz="1800" b="0" i="1" smtClean="0">
                                        <a:latin typeface="Cambria Math" charset="0"/>
                                      </a:rPr>
                                      <m:t>+</m:t>
                                    </m:r>
                                    <m:r>
                                      <m:rPr>
                                        <m:sty m:val="p"/>
                                      </m:rPr>
                                      <a:rPr lang="en-US" sz="1800" b="0" i="0" smtClean="0">
                                        <a:latin typeface="Cambria Math" charset="0"/>
                                      </a:rPr>
                                      <m:t>log</m:t>
                                    </m:r>
                                    <m:r>
                                      <a:rPr lang="en-US" sz="1800" b="0" i="1" smtClean="0">
                                        <a:latin typeface="Cambria Math" charset="0"/>
                                      </a:rPr>
                                      <m:t>⁡(</m:t>
                                    </m:r>
                                    <m:r>
                                      <a:rPr lang="en-US" sz="1800" b="0" i="1" smtClean="0">
                                        <a:latin typeface="Cambria Math" charset="0"/>
                                      </a:rPr>
                                      <m:t>𝑦</m:t>
                                    </m:r>
                                    <m:r>
                                      <a:rPr lang="en-US" sz="1800" b="0" i="1" smtClean="0">
                                        <a:latin typeface="Cambria Math" charset="0"/>
                                      </a:rPr>
                                      <m:t>)</m:t>
                                    </m:r>
                                  </m:e>
                                </m:func>
                              </m:e>
                            </m:nary>
                          </m:e>
                        </m:nary>
                      </m:e>
                    </m:func>
                  </m:oMath>
                </a14:m>
                <a:endParaRPr lang="en-US" sz="1800" dirty="0"/>
              </a:p>
              <a:p>
                <a:pPr marL="285750" indent="-285750">
                  <a:buFont typeface="Arial" charset="0"/>
                  <a:buChar char="•"/>
                </a:pPr>
                <a:r>
                  <a:rPr lang="en-US" sz="1800" dirty="0"/>
                  <a:t>We have seen probabilities of likelihood are very tiny. Multiplying these small values make the probabilities even smaller numbers. It is easier to work with log probabilities for measuring accuracy.</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d>
                            <m:dPr>
                              <m:ctrlPr>
                                <a:rPr lang="en-US" sz="1400" b="0" i="1" smtClean="0">
                                  <a:latin typeface="Cambria Math" panose="02040503050406030204" pitchFamily="18" charset="0"/>
                                </a:rPr>
                              </m:ctrlPr>
                            </m:dPr>
                            <m:e>
                              <m:r>
                                <a:rPr lang="en-US" sz="1400" b="0" i="1" smtClean="0">
                                  <a:latin typeface="Cambria Math"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e>
                          </m:d>
                        </m:e>
                      </m:func>
                      <m:r>
                        <a:rPr lang="en-US" sz="1400" b="0" i="1" smtClean="0">
                          <a:latin typeface="Cambria Math" charset="0"/>
                          <a:ea typeface="Cambria Math" charset="0"/>
                          <a:cs typeface="Cambria Math" charset="0"/>
                        </a:rPr>
                        <m:t>=</m:t>
                      </m:r>
                      <m:func>
                        <m:funcPr>
                          <m:ctrlPr>
                            <a:rPr lang="en-US" sz="1400" b="0" i="1" smtClean="0">
                              <a:latin typeface="Cambria Math" panose="02040503050406030204" pitchFamily="18" charset="0"/>
                              <a:ea typeface="Cambria Math" charset="0"/>
                              <a:cs typeface="Cambria Math" charset="0"/>
                            </a:rPr>
                          </m:ctrlPr>
                        </m:funcPr>
                        <m:fName>
                          <m:sSub>
                            <m:sSubPr>
                              <m:ctrlPr>
                                <a:rPr lang="en-US" sz="1400" b="0" i="1" smtClean="0">
                                  <a:latin typeface="Cambria Math" panose="02040503050406030204" pitchFamily="18" charset="0"/>
                                  <a:ea typeface="Cambria Math" charset="0"/>
                                  <a:cs typeface="Cambria Math" charset="0"/>
                                </a:rPr>
                              </m:ctrlPr>
                            </m:sSubPr>
                            <m:e>
                              <m:r>
                                <m:rPr>
                                  <m:sty m:val="p"/>
                                </m:rPr>
                                <a:rPr lang="en-US" sz="1400" b="0" i="0" smtClean="0">
                                  <a:latin typeface="Cambria Math" charset="0"/>
                                  <a:ea typeface="Cambria Math" charset="0"/>
                                  <a:cs typeface="Cambria Math" charset="0"/>
                                </a:rPr>
                                <m:t>log</m:t>
                              </m:r>
                            </m:e>
                            <m:sub>
                              <m:r>
                                <a:rPr lang="en-US" sz="1400" b="0" i="1" smtClean="0">
                                  <a:latin typeface="Cambria Math" charset="0"/>
                                  <a:ea typeface="Cambria Math" charset="0"/>
                                  <a:cs typeface="Cambria Math" charset="0"/>
                                </a:rPr>
                                <m:t>𝑏</m:t>
                              </m:r>
                            </m:sub>
                          </m:sSub>
                        </m:fName>
                        <m:e>
                          <m:nary>
                            <m:naryPr>
                              <m:chr m:val="∏"/>
                              <m:supHide m:val="on"/>
                              <m:ctrlPr>
                                <a:rPr lang="en-US" sz="1400" b="0" i="1" smtClean="0">
                                  <a:latin typeface="Cambria Math" panose="02040503050406030204" pitchFamily="18" charset="0"/>
                                  <a:ea typeface="Cambria Math" charset="0"/>
                                  <a:cs typeface="Cambria Math" charset="0"/>
                                </a:rPr>
                              </m:ctrlPr>
                            </m:naryPr>
                            <m:sub>
                              <m:r>
                                <m:rPr>
                                  <m:brk m:alnAt="7"/>
                                </m:rP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 </m:t>
                              </m:r>
                              <m:r>
                                <a:rPr lang="en-US" sz="1400" b="0" i="1" smtClean="0">
                                  <a:latin typeface="Cambria Math" charset="0"/>
                                  <a:ea typeface="Cambria Math" charset="0"/>
                                  <a:cs typeface="Cambria Math" charset="0"/>
                                </a:rPr>
                                <m:t>𝜖</m:t>
                              </m:r>
                              <m:r>
                                <a:rPr lang="en-US" sz="1400" b="0" i="1" smtClean="0">
                                  <a:latin typeface="Cambria Math" charset="0"/>
                                  <a:ea typeface="Cambria Math" charset="0"/>
                                  <a:cs typeface="Cambria Math" charset="0"/>
                                </a:rPr>
                                <m:t> </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sub>
                            <m:sup/>
                            <m:e>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 </m:t>
                              </m:r>
                              <m:nary>
                                <m:naryPr>
                                  <m:chr m:val="∑"/>
                                  <m:supHide m:val="on"/>
                                  <m:ctrlPr>
                                    <a:rPr lang="en-US" sz="1400" b="0" i="1" smtClean="0">
                                      <a:latin typeface="Cambria Math" panose="02040503050406030204" pitchFamily="18" charset="0"/>
                                      <a:ea typeface="Cambria Math" charset="0"/>
                                      <a:cs typeface="Cambria Math" charset="0"/>
                                    </a:rPr>
                                  </m:ctrlPr>
                                </m:naryPr>
                                <m:sub>
                                  <m:r>
                                    <m:rPr>
                                      <m:brk m:alnAt="7"/>
                                    </m:rP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 </m:t>
                                  </m:r>
                                  <m:r>
                                    <a:rPr lang="en-US" sz="1400" b="0" i="1" smtClean="0">
                                      <a:latin typeface="Cambria Math" charset="0"/>
                                      <a:ea typeface="Cambria Math" charset="0"/>
                                      <a:cs typeface="Cambria Math" charset="0"/>
                                    </a:rPr>
                                    <m:t>𝜖</m:t>
                                  </m:r>
                                  <m:r>
                                    <a:rPr lang="en-US" sz="1400" b="0" i="1" smtClean="0">
                                      <a:latin typeface="Cambria Math" charset="0"/>
                                      <a:ea typeface="Cambria Math" charset="0"/>
                                      <a:cs typeface="Cambria Math" charset="0"/>
                                    </a:rPr>
                                    <m:t> </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sub>
                                <m:sup/>
                                <m:e>
                                  <m:r>
                                    <m:rPr>
                                      <m:sty m:val="p"/>
                                    </m:rPr>
                                    <a:rPr lang="en-US" sz="1400" b="0" i="0" smtClean="0">
                                      <a:latin typeface="Cambria Math" charset="0"/>
                                      <a:ea typeface="Cambria Math" charset="0"/>
                                      <a:cs typeface="Cambria Math" charset="0"/>
                                    </a:rPr>
                                    <m:t>log</m:t>
                                  </m:r>
                                  <m:r>
                                    <a:rPr lang="en-US" sz="1400" b="0" i="1" smtClean="0">
                                      <a:latin typeface="Cambria Math" charset="0"/>
                                      <a:ea typeface="Cambria Math" charset="0"/>
                                      <a:cs typeface="Cambria Math" charset="0"/>
                                    </a:rPr>
                                    <m:t>⁡(</m:t>
                                  </m:r>
                                </m:e>
                              </m:nary>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r>
                                <a:rPr lang="en-US" sz="1400" b="0" i="1" smtClean="0">
                                  <a:latin typeface="Cambria Math" charset="0"/>
                                  <a:ea typeface="Cambria Math" charset="0"/>
                                  <a:cs typeface="Cambria Math" charset="0"/>
                                </a:rPr>
                                <m:t>)) .</m:t>
                              </m:r>
                            </m:e>
                          </m:nary>
                        </m:e>
                      </m:func>
                    </m:oMath>
                  </m:oMathPara>
                </a14:m>
                <a:endParaRPr lang="en-US" sz="1400" dirty="0"/>
              </a:p>
              <a:p>
                <a:pPr marL="285750" indent="-285750">
                  <a:buFont typeface="Arial" charset="0"/>
                  <a:buChar char="•"/>
                </a:pPr>
                <a:r>
                  <a:rPr lang="en-US" sz="1800"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15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4521" y="3180901"/>
                <a:ext cx="7609840" cy="17238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m:t>
                          </m:r>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𝟔</m:t>
                          </m:r>
                        </m:sup>
                      </m:sSup>
                    </m:oMath>
                  </m:oMathPara>
                </a14:m>
                <a:endParaRPr lang="en-US" sz="1400" dirty="0"/>
              </a:p>
              <a:p>
                <a:r>
                  <a:rPr lang="en-US" sz="1400" dirty="0"/>
                  <a:t>E1 = I am from </a:t>
                </a:r>
                <a:r>
                  <a:rPr lang="en-US" sz="1400" dirty="0" err="1"/>
                  <a:t>pittsburg</a:t>
                </a:r>
                <a:r>
                  <a:rPr lang="en-US" sz="1400" dirty="0">
                    <a:latin typeface="Cambria Math" charset="0"/>
                    <a:ea typeface="Cambria Math" charset="0"/>
                    <a:cs typeface="Cambria Math" charset="0"/>
                  </a:rPr>
                  <a:t>, </a:t>
                </a:r>
                <a14:m>
                  <m:oMath xmlns:m="http://schemas.openxmlformats.org/officeDocument/2006/math">
                    <m:r>
                      <a:rPr lang="en-US" sz="1400">
                        <a:latin typeface="Cambria Math" charset="0"/>
                        <a:ea typeface="Cambria Math" charset="0"/>
                        <a:cs typeface="Cambria Math" charset="0"/>
                      </a:rPr>
                      <m:t>𝑷</m:t>
                    </m:r>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𝑬</m:t>
                        </m:r>
                        <m:r>
                          <a:rPr lang="en-US" sz="1400">
                            <a:latin typeface="Cambria Math" charset="0"/>
                            <a:ea typeface="Cambria Math" charset="0"/>
                            <a:cs typeface="Cambria Math" charset="0"/>
                          </a:rPr>
                          <m:t>;</m:t>
                        </m:r>
                        <m:r>
                          <a:rPr lang="en-US" sz="1400">
                            <a:latin typeface="Cambria Math" charset="0"/>
                            <a:ea typeface="Cambria Math" charset="0"/>
                            <a:cs typeface="Cambria Math" charset="0"/>
                          </a:rPr>
                          <m:t>𝜽</m:t>
                        </m:r>
                      </m:e>
                    </m:d>
                    <m:r>
                      <a:rPr lang="en-US" sz="1400">
                        <a:latin typeface="Cambria Math" charset="0"/>
                        <a:ea typeface="Cambria Math" charset="0"/>
                        <a:cs typeface="Cambria Math" charset="0"/>
                      </a:rPr>
                      <m:t>=2.1×</m:t>
                    </m:r>
                    <m:sSup>
                      <m:sSupPr>
                        <m:ctrlPr>
                          <a:rPr lang="en-US" sz="1400" i="1">
                            <a:latin typeface="Cambria Math" panose="02040503050406030204" pitchFamily="18" charset="0"/>
                            <a:ea typeface="Cambria Math" charset="0"/>
                            <a:cs typeface="Cambria Math" charset="0"/>
                          </a:rPr>
                        </m:ctrlPr>
                      </m:sSupPr>
                      <m:e>
                        <m:r>
                          <a:rPr lang="en-US" sz="1400">
                            <a:latin typeface="Cambria Math" charset="0"/>
                            <a:ea typeface="Cambria Math" charset="0"/>
                            <a:cs typeface="Cambria Math" charset="0"/>
                          </a:rPr>
                          <m:t>10</m:t>
                        </m:r>
                      </m:e>
                      <m:sup>
                        <m:r>
                          <a:rPr lang="en-US" sz="1400">
                            <a:latin typeface="Cambria Math" charset="0"/>
                            <a:ea typeface="Cambria Math" charset="0"/>
                            <a:cs typeface="Cambria Math" charset="0"/>
                          </a:rPr>
                          <m:t>−6</m:t>
                        </m:r>
                      </m:sup>
                    </m:sSup>
                    <m:r>
                      <a:rPr lang="en-US" sz="1400" b="0" i="1"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log</m:t>
                    </m:r>
                    <m:r>
                      <a:rPr lang="en-US" sz="1400" b="0" i="0"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P</m:t>
                    </m:r>
                    <m:d>
                      <m:dPr>
                        <m:ctrlPr>
                          <a:rPr lang="en-US" sz="1400" b="0" i="1" smtClean="0">
                            <a:latin typeface="Cambria Math" panose="02040503050406030204" pitchFamily="18" charset="0"/>
                            <a:ea typeface="Cambria Math" charset="0"/>
                            <a:cs typeface="Cambria Math" charset="0"/>
                          </a:rPr>
                        </m:ctrlPr>
                      </m:dPr>
                      <m:e>
                        <m:r>
                          <m:rPr>
                            <m:sty m:val="p"/>
                          </m:rPr>
                          <a:rPr lang="en-US" sz="1400" b="0" i="0" smtClean="0">
                            <a:latin typeface="Cambria Math" charset="0"/>
                            <a:ea typeface="Cambria Math" charset="0"/>
                            <a:cs typeface="Cambria Math" charset="0"/>
                          </a:rPr>
                          <m:t>E</m:t>
                        </m:r>
                        <m:r>
                          <a:rPr lang="en-US" sz="1400" b="0" i="0"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m:t>
                    </m:r>
                    <m:func>
                      <m:funcPr>
                        <m:ctrlPr>
                          <a:rPr lang="en-US" sz="1400" b="0" i="1" smtClean="0">
                            <a:latin typeface="Cambria Math" panose="02040503050406030204" pitchFamily="18" charset="0"/>
                            <a:ea typeface="Cambria Math" charset="0"/>
                            <a:cs typeface="Cambria Math" charset="0"/>
                          </a:rPr>
                        </m:ctrlPr>
                      </m:funcPr>
                      <m:fName>
                        <m:r>
                          <m:rPr>
                            <m:sty m:val="p"/>
                          </m:rPr>
                          <a:rPr lang="en-US" sz="1400" b="0" i="0" smtClean="0">
                            <a:latin typeface="Cambria Math" charset="0"/>
                            <a:ea typeface="Cambria Math" charset="0"/>
                            <a:cs typeface="Cambria Math" charset="0"/>
                          </a:rPr>
                          <m:t>log</m:t>
                        </m:r>
                      </m:fName>
                      <m:e>
                        <m:d>
                          <m:dPr>
                            <m:ctrlPr>
                              <a:rPr lang="en-US" sz="1400" b="0" i="1" smtClean="0">
                                <a:latin typeface="Cambria Math" panose="02040503050406030204" pitchFamily="18" charset="0"/>
                                <a:ea typeface="Cambria Math" charset="0"/>
                                <a:cs typeface="Cambria Math" charset="0"/>
                              </a:rPr>
                            </m:ctrlPr>
                          </m:dPr>
                          <m:e>
                            <m:r>
                              <a:rPr lang="en-US" sz="1400" b="0" i="0" smtClean="0">
                                <a:latin typeface="Cambria Math" charset="0"/>
                                <a:ea typeface="Cambria Math" charset="0"/>
                                <a:cs typeface="Cambria Math" charset="0"/>
                              </a:rPr>
                              <m:t>2.1</m:t>
                            </m:r>
                          </m:e>
                        </m:d>
                      </m:e>
                    </m:func>
                    <m:r>
                      <a:rPr lang="en-US" sz="1400" b="0" i="1" smtClean="0">
                        <a:latin typeface="Cambria Math" charset="0"/>
                        <a:ea typeface="Cambria Math" charset="0"/>
                        <a:cs typeface="Cambria Math" charset="0"/>
                      </a:rPr>
                      <m:t>+</m:t>
                    </m:r>
                    <m:d>
                      <m:dPr>
                        <m:ctrlPr>
                          <a:rPr lang="en-US" sz="1400" b="0" i="1" smtClean="0">
                            <a:latin typeface="Cambria Math" panose="02040503050406030204" pitchFamily="18" charset="0"/>
                            <a:ea typeface="Cambria Math" charset="0"/>
                            <a:cs typeface="Cambria Math" charset="0"/>
                          </a:rPr>
                        </m:ctrlPr>
                      </m:dPr>
                      <m:e>
                        <m:r>
                          <a:rPr lang="en-US" sz="1400" b="0" i="1" smtClean="0">
                            <a:latin typeface="Cambria Math" charset="0"/>
                            <a:ea typeface="Cambria Math" charset="0"/>
                            <a:cs typeface="Cambria Math" charset="0"/>
                          </a:rPr>
                          <m:t>−6</m:t>
                        </m:r>
                      </m:e>
                    </m:d>
                    <m:r>
                      <a:rPr lang="en-US" sz="1400" b="0" i="1" smtClean="0">
                        <a:latin typeface="Cambria Math" charset="0"/>
                        <a:ea typeface="Cambria Math" charset="0"/>
                        <a:cs typeface="Cambria Math" charset="0"/>
                      </a:rPr>
                      <m:t>=−</m:t>
                    </m:r>
                    <m:r>
                      <a:rPr lang="en-US" sz="1400" b="0" i="0" smtClean="0">
                        <a:latin typeface="Cambria Math" charset="0"/>
                        <a:ea typeface="Cambria Math" charset="0"/>
                        <a:cs typeface="Cambria Math" charset="0"/>
                      </a:rPr>
                      <m:t>5.67</m:t>
                    </m:r>
                    <m:r>
                      <a:rPr lang="en-US" sz="1400" baseline="30000">
                        <a:latin typeface="Cambria Math" charset="0"/>
                        <a:ea typeface="Cambria Math" charset="0"/>
                        <a:cs typeface="Cambria Math" charset="0"/>
                      </a:rPr>
                      <m:t>∗</m:t>
                    </m:r>
                    <m:r>
                      <a:rPr lang="en-US" sz="1400" b="0" i="0" smtClean="0">
                        <a:latin typeface="Cambria Math" charset="0"/>
                        <a:ea typeface="Cambria Math" charset="0"/>
                        <a:cs typeface="Cambria Math" charset="0"/>
                      </a:rPr>
                      <m:t> </m:t>
                    </m:r>
                  </m:oMath>
                </a14:m>
                <a:endParaRPr lang="en-US" sz="1400" dirty="0">
                  <a:latin typeface="Cambria Math" charset="0"/>
                  <a:ea typeface="Cambria Math" charset="0"/>
                  <a:cs typeface="Cambria Math" charset="0"/>
                </a:endParaRPr>
              </a:p>
              <a:p>
                <a:r>
                  <a:rPr lang="en-US" sz="1400" dirty="0"/>
                  <a:t>E2 = I study at a university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r>
                      <a:rPr lang="en-US" sz="1400" i="1">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10</m:t>
                        </m:r>
                      </m:e>
                      <m:sup>
                        <m:r>
                          <a:rPr lang="en-US" sz="1400" b="0" i="1" smtClean="0">
                            <a:latin typeface="Cambria Math" charset="0"/>
                            <a:ea typeface="Cambria Math" charset="0"/>
                            <a:cs typeface="Cambria Math" charset="0"/>
                          </a:rPr>
                          <m:t>−8</m:t>
                        </m:r>
                      </m:sup>
                    </m:sSup>
                    <m:r>
                      <a:rPr lang="en-US" sz="1400" i="1">
                        <a:latin typeface="Cambria Math" charset="0"/>
                        <a:ea typeface="Cambria Math" charset="0"/>
                        <a:cs typeface="Cambria Math" charset="0"/>
                      </a:rPr>
                      <m:t> ∴</m:t>
                    </m:r>
                    <m:r>
                      <m:rPr>
                        <m:sty m:val="p"/>
                      </m:rPr>
                      <a:rPr lang="en-US" sz="1400">
                        <a:latin typeface="Cambria Math" charset="0"/>
                        <a:ea typeface="Cambria Math" charset="0"/>
                        <a:cs typeface="Cambria Math" charset="0"/>
                      </a:rPr>
                      <m:t>log</m:t>
                    </m:r>
                    <m:r>
                      <a:rPr lang="en-US" sz="1400">
                        <a:latin typeface="Cambria Math" charset="0"/>
                        <a:ea typeface="Cambria Math" charset="0"/>
                        <a:cs typeface="Cambria Math" charset="0"/>
                      </a:rPr>
                      <m:t>⁡(</m:t>
                    </m:r>
                    <m:r>
                      <m:rPr>
                        <m:sty m:val="p"/>
                      </m:rPr>
                      <a:rPr lang="en-US" sz="1400">
                        <a:latin typeface="Cambria Math" charset="0"/>
                        <a:ea typeface="Cambria Math" charset="0"/>
                        <a:cs typeface="Cambria Math" charset="0"/>
                      </a:rPr>
                      <m:t>P</m:t>
                    </m:r>
                    <m:d>
                      <m:dPr>
                        <m:ctrlPr>
                          <a:rPr lang="en-US" sz="1400" i="1">
                            <a:latin typeface="Cambria Math" panose="02040503050406030204" pitchFamily="18" charset="0"/>
                            <a:ea typeface="Cambria Math" charset="0"/>
                            <a:cs typeface="Cambria Math" charset="0"/>
                          </a:rPr>
                        </m:ctrlPr>
                      </m:dPr>
                      <m:e>
                        <m:r>
                          <m:rPr>
                            <m:sty m:val="p"/>
                          </m:rPr>
                          <a:rPr lang="en-US" sz="1400">
                            <a:latin typeface="Cambria Math" charset="0"/>
                            <a:ea typeface="Cambria Math" charset="0"/>
                            <a:cs typeface="Cambria Math" charset="0"/>
                          </a:rPr>
                          <m:t>E</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𝜃</m:t>
                        </m:r>
                      </m:e>
                    </m:d>
                    <m:r>
                      <a:rPr lang="en-US" sz="1400" i="1">
                        <a:latin typeface="Cambria Math" charset="0"/>
                        <a:ea typeface="Cambria Math" charset="0"/>
                        <a:cs typeface="Cambria Math" charset="0"/>
                      </a:rPr>
                      <m:t>=</m:t>
                    </m:r>
                    <m:func>
                      <m:funcPr>
                        <m:ctrlPr>
                          <a:rPr lang="en-US" sz="1400" i="1">
                            <a:latin typeface="Cambria Math" panose="02040503050406030204" pitchFamily="18" charset="0"/>
                            <a:ea typeface="Cambria Math" charset="0"/>
                            <a:cs typeface="Cambria Math" charset="0"/>
                          </a:rPr>
                        </m:ctrlPr>
                      </m:funcPr>
                      <m:fName>
                        <m:r>
                          <m:rPr>
                            <m:sty m:val="p"/>
                          </m:rPr>
                          <a:rPr lang="en-US" sz="1400">
                            <a:latin typeface="Cambria Math" charset="0"/>
                            <a:ea typeface="Cambria Math" charset="0"/>
                            <a:cs typeface="Cambria Math" charset="0"/>
                          </a:rPr>
                          <m:t>log</m:t>
                        </m:r>
                      </m:fName>
                      <m:e>
                        <m:d>
                          <m:dPr>
                            <m:ctrlPr>
                              <a:rPr lang="en-US" sz="1400" i="1">
                                <a:latin typeface="Cambria Math" panose="02040503050406030204" pitchFamily="18" charset="0"/>
                                <a:ea typeface="Cambria Math" charset="0"/>
                                <a:cs typeface="Cambria Math" charset="0"/>
                              </a:rPr>
                            </m:ctrlPr>
                          </m:dPr>
                          <m:e>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e>
                        </m:d>
                      </m:e>
                    </m:func>
                    <m:r>
                      <a:rPr lang="en-US" sz="1400" i="1">
                        <a:latin typeface="Cambria Math" charset="0"/>
                        <a:ea typeface="Cambria Math" charset="0"/>
                        <a:cs typeface="Cambria Math" charset="0"/>
                      </a:rPr>
                      <m:t>+</m:t>
                    </m:r>
                    <m:d>
                      <m:dPr>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8</m:t>
                        </m:r>
                      </m:e>
                    </m:d>
                    <m:r>
                      <a:rPr lang="en-US" sz="1400" i="1">
                        <a:latin typeface="Cambria Math" charset="0"/>
                        <a:ea typeface="Cambria Math" charset="0"/>
                        <a:cs typeface="Cambria Math" charset="0"/>
                      </a:rPr>
                      <m:t>=−</m:t>
                    </m:r>
                    <m:r>
                      <a:rPr lang="en-US" sz="1400" b="0" i="0" smtClean="0">
                        <a:latin typeface="Cambria Math" charset="0"/>
                        <a:ea typeface="Cambria Math" charset="0"/>
                        <a:cs typeface="Cambria Math" charset="0"/>
                      </a:rPr>
                      <m:t>7</m:t>
                    </m:r>
                    <m:r>
                      <a:rPr lang="en-US" sz="1400">
                        <a:latin typeface="Cambria Math" charset="0"/>
                        <a:ea typeface="Cambria Math" charset="0"/>
                        <a:cs typeface="Cambria Math" charset="0"/>
                      </a:rPr>
                      <m:t>.</m:t>
                    </m:r>
                    <m:r>
                      <a:rPr lang="en-US" sz="1400" b="0" i="0" smtClean="0">
                        <a:latin typeface="Cambria Math" charset="0"/>
                        <a:ea typeface="Cambria Math" charset="0"/>
                        <a:cs typeface="Cambria Math" charset="0"/>
                      </a:rPr>
                      <m:t>96</m:t>
                    </m:r>
                  </m:oMath>
                </a14:m>
                <a:endParaRPr lang="en-US" sz="1400" baseline="30000" dirty="0">
                  <a:ea typeface="Cambria Math" charset="0"/>
                  <a:cs typeface="Cambria Math" charset="0"/>
                </a:endParaRPr>
              </a:p>
              <a:p>
                <a:r>
                  <a:rPr lang="en-US" sz="1400" dirty="0"/>
                  <a:t>E3 = my mother is from </a:t>
                </a:r>
                <a:r>
                  <a:rPr lang="en-US" sz="1400" dirty="0" err="1"/>
                  <a:t>utah</a:t>
                </a:r>
                <a:r>
                  <a:rPr lang="en-US" sz="1400" dirty="0"/>
                  <a:t>,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2</m:t>
                    </m:r>
                    <m:r>
                      <a:rPr lang="en-US" sz="1400" i="1">
                        <a:latin typeface="Cambria Math" charset="0"/>
                        <a:ea typeface="Cambria Math" charset="0"/>
                        <a:cs typeface="Cambria Math" charset="0"/>
                      </a:rPr>
                      <m:t>×</m:t>
                    </m:r>
                    <m:sSup>
                      <m:sSupPr>
                        <m:ctrlPr>
                          <a:rPr lang="en-US" sz="1400" i="1">
                            <a:latin typeface="Cambria Math" panose="02040503050406030204" pitchFamily="18" charset="0"/>
                            <a:ea typeface="Cambria Math" charset="0"/>
                            <a:cs typeface="Cambria Math" charset="0"/>
                          </a:rPr>
                        </m:ctrlPr>
                      </m:sSupPr>
                      <m:e>
                        <m:r>
                          <a:rPr lang="en-US" sz="1400" i="1">
                            <a:latin typeface="Cambria Math" charset="0"/>
                            <a:ea typeface="Cambria Math" charset="0"/>
                            <a:cs typeface="Cambria Math" charset="0"/>
                          </a:rPr>
                          <m:t>10</m:t>
                        </m:r>
                      </m:e>
                      <m:sup>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sup>
                    </m:sSup>
                  </m:oMath>
                </a14:m>
                <a:r>
                  <a:rPr lang="en-US" sz="1400" i="1" dirty="0">
                    <a:latin typeface="Cambria Math" charset="0"/>
                    <a:ea typeface="Cambria Math" charset="0"/>
                    <a:cs typeface="Cambria Math" charset="0"/>
                  </a:rPr>
                  <a:t> </a:t>
                </a:r>
                <a14:m>
                  <m:oMath xmlns:m="http://schemas.openxmlformats.org/officeDocument/2006/math">
                    <m:r>
                      <a:rPr lang="en-US" sz="1400" i="1">
                        <a:latin typeface="Cambria Math" charset="0"/>
                        <a:ea typeface="Cambria Math" charset="0"/>
                        <a:cs typeface="Cambria Math" charset="0"/>
                      </a:rPr>
                      <m:t>∴</m:t>
                    </m:r>
                    <m:r>
                      <m:rPr>
                        <m:sty m:val="p"/>
                      </m:rPr>
                      <a:rPr lang="en-US" sz="1400">
                        <a:latin typeface="Cambria Math" charset="0"/>
                        <a:ea typeface="Cambria Math" charset="0"/>
                        <a:cs typeface="Cambria Math" charset="0"/>
                      </a:rPr>
                      <m:t>log</m:t>
                    </m:r>
                    <m:r>
                      <a:rPr lang="en-US" sz="1400">
                        <a:latin typeface="Cambria Math" charset="0"/>
                        <a:ea typeface="Cambria Math" charset="0"/>
                        <a:cs typeface="Cambria Math" charset="0"/>
                      </a:rPr>
                      <m:t>⁡(</m:t>
                    </m:r>
                    <m:r>
                      <m:rPr>
                        <m:sty m:val="p"/>
                      </m:rPr>
                      <a:rPr lang="en-US" sz="1400">
                        <a:latin typeface="Cambria Math" charset="0"/>
                        <a:ea typeface="Cambria Math" charset="0"/>
                        <a:cs typeface="Cambria Math" charset="0"/>
                      </a:rPr>
                      <m:t>P</m:t>
                    </m:r>
                    <m:d>
                      <m:dPr>
                        <m:ctrlPr>
                          <a:rPr lang="en-US" sz="1400" i="1">
                            <a:latin typeface="Cambria Math" panose="02040503050406030204" pitchFamily="18" charset="0"/>
                            <a:ea typeface="Cambria Math" charset="0"/>
                            <a:cs typeface="Cambria Math" charset="0"/>
                          </a:rPr>
                        </m:ctrlPr>
                      </m:dPr>
                      <m:e>
                        <m:r>
                          <m:rPr>
                            <m:sty m:val="p"/>
                          </m:rPr>
                          <a:rPr lang="en-US" sz="1400">
                            <a:latin typeface="Cambria Math" charset="0"/>
                            <a:ea typeface="Cambria Math" charset="0"/>
                            <a:cs typeface="Cambria Math" charset="0"/>
                          </a:rPr>
                          <m:t>E</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𝜃</m:t>
                        </m:r>
                      </m:e>
                    </m:d>
                    <m:r>
                      <a:rPr lang="en-US" sz="1400" i="1">
                        <a:latin typeface="Cambria Math" charset="0"/>
                        <a:ea typeface="Cambria Math" charset="0"/>
                        <a:cs typeface="Cambria Math" charset="0"/>
                      </a:rPr>
                      <m:t>=</m:t>
                    </m:r>
                    <m:func>
                      <m:funcPr>
                        <m:ctrlPr>
                          <a:rPr lang="en-US" sz="1400" i="1">
                            <a:latin typeface="Cambria Math" panose="02040503050406030204" pitchFamily="18" charset="0"/>
                            <a:ea typeface="Cambria Math" charset="0"/>
                            <a:cs typeface="Cambria Math" charset="0"/>
                          </a:rPr>
                        </m:ctrlPr>
                      </m:funcPr>
                      <m:fName>
                        <m:r>
                          <m:rPr>
                            <m:sty m:val="p"/>
                          </m:rPr>
                          <a:rPr lang="en-US" sz="1400">
                            <a:latin typeface="Cambria Math" charset="0"/>
                            <a:ea typeface="Cambria Math" charset="0"/>
                            <a:cs typeface="Cambria Math" charset="0"/>
                          </a:rPr>
                          <m:t>log</m:t>
                        </m:r>
                      </m:fName>
                      <m:e>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2.</m:t>
                            </m:r>
                            <m:r>
                              <a:rPr lang="en-US" sz="1400" b="0" i="1" smtClean="0">
                                <a:latin typeface="Cambria Math" charset="0"/>
                                <a:ea typeface="Cambria Math" charset="0"/>
                                <a:cs typeface="Cambria Math" charset="0"/>
                              </a:rPr>
                              <m:t>0</m:t>
                            </m:r>
                          </m:e>
                        </m:d>
                      </m:e>
                    </m:func>
                    <m:r>
                      <a:rPr lang="en-US" sz="1400" i="1">
                        <a:latin typeface="Cambria Math" charset="0"/>
                        <a:ea typeface="Cambria Math" charset="0"/>
                        <a:cs typeface="Cambria Math" charset="0"/>
                      </a:rPr>
                      <m:t>+</m:t>
                    </m:r>
                    <m:d>
                      <m:dPr>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e>
                    </m:d>
                    <m:r>
                      <a:rPr lang="en-US" sz="1400" i="1">
                        <a:latin typeface="Cambria Math" charset="0"/>
                        <a:ea typeface="Cambria Math" charset="0"/>
                        <a:cs typeface="Cambria Math" charset="0"/>
                      </a:rPr>
                      <m:t>=−</m:t>
                    </m:r>
                    <m:r>
                      <a:rPr lang="en-US" sz="1400" b="0" i="0" smtClean="0">
                        <a:latin typeface="Cambria Math" charset="0"/>
                        <a:ea typeface="Cambria Math" charset="0"/>
                        <a:cs typeface="Cambria Math" charset="0"/>
                      </a:rPr>
                      <m:t>8.70</m:t>
                    </m:r>
                  </m:oMath>
                </a14:m>
                <a:endParaRPr lang="en-US" sz="14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 </m:t>
                      </m:r>
                      <m:r>
                        <a:rPr lang="en-US" sz="1400" b="1" i="1">
                          <a:latin typeface="Cambria Math" charset="0"/>
                        </a:rPr>
                        <m:t>𝑷</m:t>
                      </m:r>
                      <m:d>
                        <m:dPr>
                          <m:ctrlPr>
                            <a:rPr lang="en-US" sz="1400" b="1" i="1">
                              <a:latin typeface="Cambria Math" panose="02040503050406030204" pitchFamily="18" charset="0"/>
                            </a:rPr>
                          </m:ctrlPr>
                        </m:dPr>
                        <m:e>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nary>
                        <m:naryPr>
                          <m:chr m:val="∏"/>
                          <m:supHide m:val="on"/>
                          <m:ctrlPr>
                            <a:rPr lang="en-US" sz="1400" b="1" i="1">
                              <a:latin typeface="Cambria Math" panose="02040503050406030204" pitchFamily="18" charset="0"/>
                              <a:ea typeface="Cambria Math" charset="0"/>
                              <a:cs typeface="Cambria Math" charset="0"/>
                            </a:rPr>
                          </m:ctrlPr>
                        </m:naryPr>
                        <m:sub>
                          <m:r>
                            <m:rPr>
                              <m:brk m:alnAt="7"/>
                            </m:rP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a:latin typeface="Cambria Math" charset="0"/>
                              <a:ea typeface="Cambria Math" charset="0"/>
                              <a:cs typeface="Cambria Math" charset="0"/>
                            </a:rPr>
                            <m:t>𝑷</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r>
                            <a:rPr lang="en-US" sz="1400" b="1" i="1">
                              <a:latin typeface="Cambria Math" charset="0"/>
                              <a:ea typeface="Cambria Math" charset="0"/>
                              <a:cs typeface="Cambria Math" charset="0"/>
                            </a:rPr>
                            <m:t>)</m:t>
                          </m:r>
                        </m:e>
                      </m:nary>
                      <m:r>
                        <a:rPr lang="en-US" sz="1400" b="1" i="1" smtClean="0">
                          <a:latin typeface="Cambria Math" charset="0"/>
                          <a:ea typeface="Cambria Math" charset="0"/>
                          <a:cs typeface="Cambria Math" charset="0"/>
                        </a:rPr>
                        <m:t>=</m:t>
                      </m:r>
                      <m:nary>
                        <m:naryPr>
                          <m:chr m:val="∑"/>
                          <m:supHide m:val="on"/>
                          <m:ctrlPr>
                            <a:rPr lang="en-US" sz="1400" i="1">
                              <a:latin typeface="Cambria Math" panose="02040503050406030204" pitchFamily="18" charset="0"/>
                              <a:ea typeface="Cambria Math" charset="0"/>
                              <a:cs typeface="Cambria Math" charset="0"/>
                            </a:rPr>
                          </m:ctrlPr>
                        </m:naryPr>
                        <m:sub>
                          <m:r>
                            <m:rPr>
                              <m:brk m:alnAt="7"/>
                            </m:rP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sub>
                        <m:sup/>
                        <m:e>
                          <m:r>
                            <m:rPr>
                              <m:sty m:val="p"/>
                            </m:rPr>
                            <a:rPr lang="en-US" sz="1400">
                              <a:latin typeface="Cambria Math" charset="0"/>
                              <a:ea typeface="Cambria Math" charset="0"/>
                              <a:cs typeface="Cambria Math" charset="0"/>
                            </a:rPr>
                            <m:t>log</m:t>
                          </m:r>
                          <m:r>
                            <a:rPr lang="en-US" sz="1400" i="1">
                              <a:latin typeface="Cambria Math" charset="0"/>
                              <a:ea typeface="Cambria Math" charset="0"/>
                              <a:cs typeface="Cambria Math" charset="0"/>
                            </a:rPr>
                            <m:t>⁡(</m:t>
                          </m:r>
                        </m:e>
                      </m:nary>
                      <m:r>
                        <a:rPr lang="en-US" sz="1400" i="1">
                          <a:latin typeface="Cambria Math" charset="0"/>
                          <a:ea typeface="Cambria Math" charset="0"/>
                          <a:cs typeface="Cambria Math" charset="0"/>
                        </a:rPr>
                        <m:t>𝑃</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𝜃</m:t>
                      </m:r>
                      <m:r>
                        <a:rPr lang="en-US" sz="1400" i="1">
                          <a:latin typeface="Cambria Math" charset="0"/>
                          <a:ea typeface="Cambria Math" charset="0"/>
                          <a:cs typeface="Cambria Math" charset="0"/>
                        </a:rPr>
                        <m:t>))</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𝟓</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𝟔𝟕</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𝟕</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𝟗𝟔</m:t>
                      </m:r>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𝟖</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𝟕𝟎</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𝟑𝟑</m:t>
                      </m:r>
                    </m:oMath>
                  </m:oMathPara>
                </a14:m>
                <a:endParaRPr lang="en-US" sz="1400" baseline="30000" dirty="0">
                  <a:ea typeface="Cambria Math" charset="0"/>
                  <a:cs typeface="Cambria Math" charset="0"/>
                </a:endParaRPr>
              </a:p>
              <a:p>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634521" y="3180901"/>
                <a:ext cx="7609840" cy="1723805"/>
              </a:xfrm>
              <a:prstGeom prst="rect">
                <a:avLst/>
              </a:prstGeom>
              <a:blipFill rotWithShape="0">
                <a:blip r:embed="rId4"/>
                <a:stretch>
                  <a:fillRect l="-240" t="-2120" b="-44523"/>
                </a:stretch>
              </a:blipFill>
            </p:spPr>
            <p:txBody>
              <a:bodyPr/>
              <a:lstStyle/>
              <a:p>
                <a:r>
                  <a:rPr lang="en-US">
                    <a:noFill/>
                  </a:rPr>
                  <a:t> </a:t>
                </a:r>
              </a:p>
            </p:txBody>
          </p:sp>
        </mc:Fallback>
      </mc:AlternateContent>
      <p:sp>
        <p:nvSpPr>
          <p:cNvPr id="6" name="TextBox 5"/>
          <p:cNvSpPr txBox="1"/>
          <p:nvPr/>
        </p:nvSpPr>
        <p:spPr>
          <a:xfrm>
            <a:off x="447040" y="4596673"/>
            <a:ext cx="4599336" cy="307777"/>
          </a:xfrm>
          <a:prstGeom prst="rect">
            <a:avLst/>
          </a:prstGeom>
          <a:noFill/>
        </p:spPr>
        <p:txBody>
          <a:bodyPr wrap="none" rtlCol="0">
            <a:spAutoFit/>
          </a:bodyPr>
          <a:lstStyle/>
          <a:p>
            <a:r>
              <a:rPr lang="en-US" sz="1400" i="1" dirty="0"/>
              <a:t>*probabilities are arbitrary just to demonstrate the range</a:t>
            </a:r>
          </a:p>
        </p:txBody>
      </p:sp>
    </p:spTree>
    <p:extLst>
      <p:ext uri="{BB962C8B-B14F-4D97-AF65-F5344CB8AC3E}">
        <p14:creationId xmlns:p14="http://schemas.microsoft.com/office/powerpoint/2010/main" val="697662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Perplexity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dirty="0"/>
                  <a:t>It is common to divide log-likelihood by the number of words in the corpus. This makes cross-corpora measurement easier.</a:t>
                </a:r>
              </a:p>
              <a:p>
                <a:pPr/>
                <a14:m>
                  <m:oMathPara xmlns:m="http://schemas.openxmlformats.org/officeDocument/2006/math">
                    <m:oMathParaPr>
                      <m:jc m:val="centerGroup"/>
                    </m:oMathParaPr>
                    <m:oMath xmlns:m="http://schemas.openxmlformats.org/officeDocument/2006/math">
                      <m:r>
                        <m:rPr>
                          <m:sty m:val="p"/>
                        </m:rPr>
                        <a:rPr lang="en-US" sz="1400">
                          <a:latin typeface="Cambria Math" charset="0"/>
                        </a:rPr>
                        <m:t>length</m:t>
                      </m:r>
                      <m:d>
                        <m:dPr>
                          <m:ctrlPr>
                            <a:rPr lang="en-US" sz="1400" i="1">
                              <a:latin typeface="Cambria Math" panose="02040503050406030204" pitchFamily="18" charset="0"/>
                            </a:rPr>
                          </m:ctrlPr>
                        </m:dPr>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e>
                      </m:d>
                      <m:r>
                        <a:rPr lang="en-US" sz="1400" i="1">
                          <a:latin typeface="Cambria Math" charset="0"/>
                          <a:ea typeface="Cambria Math" charset="0"/>
                          <a:cs typeface="Cambria Math" charset="0"/>
                        </a:rPr>
                        <m:t>=</m:t>
                      </m:r>
                      <m:nary>
                        <m:naryPr>
                          <m:chr m:val="∑"/>
                          <m:supHide m:val="on"/>
                          <m:ctrlPr>
                            <a:rPr lang="en-US" sz="1400" i="1">
                              <a:latin typeface="Cambria Math" panose="02040503050406030204" pitchFamily="18" charset="0"/>
                              <a:ea typeface="Cambria Math" charset="0"/>
                              <a:cs typeface="Cambria Math" charset="0"/>
                            </a:rPr>
                          </m:ctrlPr>
                        </m:naryPr>
                        <m:sub>
                          <m:r>
                            <m:rPr>
                              <m:brk m:alnAt="7"/>
                            </m:rP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sub>
                        <m:sup/>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𝐸</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m:t>
                          </m:r>
                        </m:e>
                      </m:nary>
                    </m:oMath>
                  </m:oMathPara>
                </a14:m>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ea typeface="Cambria Math" charset="0"/>
                          <a:cs typeface="Cambria Math" charset="0"/>
                        </a:rPr>
                        <m:t>𝑝𝑝𝑙</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𝑒</m:t>
                          </m:r>
                        </m:e>
                        <m:sup>
                          <m:r>
                            <a:rPr lang="en-US" sz="1400" b="0" i="1"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log</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𝜀</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𝑙𝑒𝑛𝑔𝑡</m:t>
                          </m:r>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sup>
                      </m:sSup>
                    </m:oMath>
                  </m:oMathPara>
                </a14:m>
                <a:endParaRPr lang="en-US" sz="1400" dirty="0"/>
              </a:p>
              <a:p>
                <a:pPr marL="285750" indent="-285750">
                  <a:buFont typeface="Arial" charset="0"/>
                  <a:buChar char="•"/>
                </a:pPr>
                <a:r>
                  <a:rPr lang="en-US" sz="1800" dirty="0"/>
                  <a:t>This accuracy indicator is called </a:t>
                </a:r>
                <a:r>
                  <a:rPr lang="en-US" sz="1800" b="1" dirty="0"/>
                  <a:t>perplexity</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5637"/>
                </a:stretch>
              </a:blipFill>
            </p:spPr>
            <p:txBody>
              <a:bodyPr/>
              <a:lstStyle/>
              <a:p>
                <a:r>
                  <a:rPr lang="en-US">
                    <a:noFill/>
                  </a:rPr>
                  <a:t> </a:t>
                </a:r>
              </a:p>
            </p:txBody>
          </p:sp>
        </mc:Fallback>
      </mc:AlternateContent>
    </p:spTree>
    <p:extLst>
      <p:ext uri="{BB962C8B-B14F-4D97-AF65-F5344CB8AC3E}">
        <p14:creationId xmlns:p14="http://schemas.microsoft.com/office/powerpoint/2010/main" val="38488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Neural Language Models</a:t>
            </a:r>
          </a:p>
        </p:txBody>
      </p:sp>
    </p:spTree>
    <p:extLst>
      <p:ext uri="{BB962C8B-B14F-4D97-AF65-F5344CB8AC3E}">
        <p14:creationId xmlns:p14="http://schemas.microsoft.com/office/powerpoint/2010/main" val="1416877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MT and Context</a:t>
            </a:r>
          </a:p>
        </p:txBody>
      </p:sp>
      <p:pic>
        <p:nvPicPr>
          <p:cNvPr id="5" name="Picture 4"/>
          <p:cNvPicPr>
            <a:picLocks noChangeAspect="1"/>
          </p:cNvPicPr>
          <p:nvPr/>
        </p:nvPicPr>
        <p:blipFill>
          <a:blip r:embed="rId2"/>
          <a:stretch>
            <a:fillRect/>
          </a:stretch>
        </p:blipFill>
        <p:spPr>
          <a:xfrm>
            <a:off x="1771171" y="1490979"/>
            <a:ext cx="5336540" cy="1034070"/>
          </a:xfrm>
          <a:prstGeom prst="rect">
            <a:avLst/>
          </a:prstGeom>
        </p:spPr>
      </p:pic>
      <p:sp>
        <p:nvSpPr>
          <p:cNvPr id="7" name="TextBox 6"/>
          <p:cNvSpPr txBox="1"/>
          <p:nvPr/>
        </p:nvSpPr>
        <p:spPr>
          <a:xfrm>
            <a:off x="336789" y="2755186"/>
            <a:ext cx="8471931" cy="1754326"/>
          </a:xfrm>
          <a:prstGeom prst="rect">
            <a:avLst/>
          </a:prstGeom>
          <a:noFill/>
        </p:spPr>
        <p:txBody>
          <a:bodyPr wrap="square" rtlCol="0">
            <a:spAutoFit/>
          </a:bodyPr>
          <a:lstStyle/>
          <a:p>
            <a:pPr marL="285750" indent="-285750">
              <a:buFont typeface="Arial" charset="0"/>
              <a:buChar char="•"/>
            </a:pPr>
            <a:r>
              <a:rPr lang="en-US" dirty="0"/>
              <a:t>In separate contexts </a:t>
            </a:r>
            <a:r>
              <a:rPr lang="en-US" i="1" dirty="0"/>
              <a:t>e</a:t>
            </a:r>
            <a:r>
              <a:rPr lang="en-US" i="1" baseline="-25000" dirty="0"/>
              <a:t>t-2</a:t>
            </a:r>
            <a:r>
              <a:rPr lang="en-US" i="1" dirty="0"/>
              <a:t> </a:t>
            </a:r>
            <a:r>
              <a:rPr lang="en-US" dirty="0"/>
              <a:t>=</a:t>
            </a:r>
            <a:r>
              <a:rPr lang="en-US" i="1" dirty="0"/>
              <a:t> </a:t>
            </a:r>
            <a:r>
              <a:rPr lang="en-US" dirty="0"/>
              <a:t>“farmers” is compatible with e</a:t>
            </a:r>
            <a:r>
              <a:rPr lang="en-US" baseline="-25000" dirty="0"/>
              <a:t>t</a:t>
            </a:r>
            <a:r>
              <a:rPr lang="en-US" dirty="0"/>
              <a:t> = “hay” and e</a:t>
            </a:r>
            <a:r>
              <a:rPr lang="en-US" baseline="-25000" dirty="0"/>
              <a:t>t-1</a:t>
            </a:r>
            <a:r>
              <a:rPr lang="en-US" dirty="0"/>
              <a:t> = “eats”. </a:t>
            </a:r>
          </a:p>
          <a:p>
            <a:pPr marL="285750" indent="-285750">
              <a:buFont typeface="Arial" charset="0"/>
              <a:buChar char="•"/>
            </a:pPr>
            <a:r>
              <a:rPr lang="en-US" dirty="0"/>
              <a:t>If we are using feature sets depending on e</a:t>
            </a:r>
            <a:r>
              <a:rPr lang="en-US" baseline="-25000" dirty="0"/>
              <a:t>t-1</a:t>
            </a:r>
            <a:r>
              <a:rPr lang="en-US" dirty="0"/>
              <a:t> and e</a:t>
            </a:r>
            <a:r>
              <a:rPr lang="en-US" baseline="-25000" dirty="0"/>
              <a:t>t-2</a:t>
            </a:r>
            <a:r>
              <a:rPr lang="en-US" dirty="0"/>
              <a:t>, then a sentence like “farmers eat hey” cannot be ruled out, even though it is an unnatural sentence.</a:t>
            </a:r>
          </a:p>
          <a:p>
            <a:pPr marL="285750" indent="-285750">
              <a:buFont typeface="Arial" charset="0"/>
              <a:buChar char="•"/>
            </a:pPr>
            <a:r>
              <a:rPr lang="en-US" dirty="0"/>
              <a:t>The solution is adding future combination that increases dimensionality. It is time to find a better solution</a:t>
            </a:r>
          </a:p>
        </p:txBody>
      </p:sp>
      <p:sp>
        <p:nvSpPr>
          <p:cNvPr id="8" name="TextBox 7"/>
          <p:cNvSpPr txBox="1"/>
          <p:nvPr/>
        </p:nvSpPr>
        <p:spPr>
          <a:xfrm>
            <a:off x="336789" y="567649"/>
            <a:ext cx="8471931" cy="923330"/>
          </a:xfrm>
          <a:prstGeom prst="rect">
            <a:avLst/>
          </a:prstGeom>
          <a:noFill/>
        </p:spPr>
        <p:txBody>
          <a:bodyPr wrap="square" rtlCol="0">
            <a:spAutoFit/>
          </a:bodyPr>
          <a:lstStyle/>
          <a:p>
            <a:pPr marL="285750" indent="-285750">
              <a:buFont typeface="Arial" charset="0"/>
              <a:buChar char="•"/>
            </a:pPr>
            <a:r>
              <a:rPr lang="en-US" dirty="0"/>
              <a:t>In SMT is count-based and looses so much of hidden information. </a:t>
            </a:r>
          </a:p>
          <a:p>
            <a:pPr marL="285750" indent="-285750">
              <a:buFont typeface="Arial" charset="0"/>
              <a:buChar char="•"/>
            </a:pPr>
            <a:r>
              <a:rPr lang="en-US" dirty="0"/>
              <a:t>There are other models such as log-linear where we actually include the context based on feature vectors, but we have other problems:</a:t>
            </a:r>
          </a:p>
        </p:txBody>
      </p:sp>
    </p:spTree>
    <p:extLst>
      <p:ext uri="{BB962C8B-B14F-4D97-AF65-F5344CB8AC3E}">
        <p14:creationId xmlns:p14="http://schemas.microsoft.com/office/powerpoint/2010/main" val="136547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Word Embedding</a:t>
            </a:r>
          </a:p>
        </p:txBody>
      </p:sp>
      <p:sp>
        <p:nvSpPr>
          <p:cNvPr id="7" name="TextBox 6"/>
          <p:cNvSpPr txBox="1"/>
          <p:nvPr/>
        </p:nvSpPr>
        <p:spPr>
          <a:xfrm>
            <a:off x="336789" y="660676"/>
            <a:ext cx="8205303" cy="1503403"/>
          </a:xfrm>
          <a:prstGeom prst="rect">
            <a:avLst/>
          </a:prstGeom>
          <a:noFill/>
        </p:spPr>
        <p:txBody>
          <a:bodyPr wrap="square" rtlCol="0">
            <a:spAutoFit/>
          </a:bodyPr>
          <a:lstStyle/>
          <a:p>
            <a:pPr marL="285750" indent="-285750">
              <a:buFont typeface="Arial" charset="0"/>
              <a:buChar char="•"/>
            </a:pPr>
            <a:r>
              <a:rPr lang="en-US" dirty="0"/>
              <a:t>In Neural Language Models we represent words as word embedding, a vector representation of words.</a:t>
            </a:r>
          </a:p>
          <a:p>
            <a:pPr marL="285750" indent="-285750">
              <a:buFont typeface="Arial" charset="0"/>
              <a:buChar char="•"/>
            </a:pPr>
            <a:r>
              <a:rPr lang="en-US" dirty="0"/>
              <a:t>Then we </a:t>
            </a:r>
            <a:r>
              <a:rPr lang="en-US" dirty="0" err="1"/>
              <a:t>concatinate</a:t>
            </a:r>
            <a:r>
              <a:rPr lang="en-US" dirty="0"/>
              <a:t> these words to the length of the context (3 for trigrams).</a:t>
            </a:r>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2235077" y="2164079"/>
            <a:ext cx="4408726" cy="2782135"/>
          </a:xfrm>
          <a:prstGeom prst="rect">
            <a:avLst/>
          </a:prstGeom>
        </p:spPr>
      </p:pic>
    </p:spTree>
    <p:extLst>
      <p:ext uri="{BB962C8B-B14F-4D97-AF65-F5344CB8AC3E}">
        <p14:creationId xmlns:p14="http://schemas.microsoft.com/office/powerpoint/2010/main" val="763907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26087"/>
            <a:ext cx="8205304" cy="545741"/>
          </a:xfrm>
        </p:spPr>
        <p:txBody>
          <a:bodyPr/>
          <a:lstStyle/>
          <a:p>
            <a:r>
              <a:rPr lang="en-US"/>
              <a:t>Step 2, </a:t>
            </a:r>
            <a:r>
              <a:rPr lang="en-US" dirty="0"/>
              <a:t>Uncovering Combination Features</a:t>
            </a:r>
          </a:p>
        </p:txBody>
      </p:sp>
      <p:sp>
        <p:nvSpPr>
          <p:cNvPr id="7" name="TextBox 6"/>
          <p:cNvSpPr txBox="1"/>
          <p:nvPr/>
        </p:nvSpPr>
        <p:spPr>
          <a:xfrm>
            <a:off x="336790" y="660676"/>
            <a:ext cx="7801370" cy="1477328"/>
          </a:xfrm>
          <a:prstGeom prst="rect">
            <a:avLst/>
          </a:prstGeom>
          <a:noFill/>
        </p:spPr>
        <p:txBody>
          <a:bodyPr wrap="square" rtlCol="0">
            <a:spAutoFit/>
          </a:bodyPr>
          <a:lstStyle/>
          <a:p>
            <a:pPr marL="285750" indent="-285750">
              <a:buFont typeface="Arial" charset="0"/>
              <a:buChar char="•"/>
            </a:pPr>
            <a:r>
              <a:rPr lang="en-US" dirty="0"/>
              <a:t>Different elements of a vector can potentially reflect different aspect of a word. For instance, different elements could represent </a:t>
            </a:r>
            <a:r>
              <a:rPr lang="en-US" dirty="0" err="1"/>
              <a:t>countability</a:t>
            </a:r>
            <a:r>
              <a:rPr lang="en-US" dirty="0"/>
              <a:t>, being and animal, </a:t>
            </a:r>
            <a:r>
              <a:rPr lang="is-IS" dirty="0"/>
              <a:t>…</a:t>
            </a:r>
          </a:p>
          <a:p>
            <a:pPr marL="285750" indent="-285750">
              <a:buFont typeface="Arial" charset="0"/>
              <a:buChar char="•"/>
            </a:pPr>
            <a:r>
              <a:rPr lang="is-IS" dirty="0"/>
              <a:t>We run the embedding vectors through hidden layer in order to learn combination features</a:t>
            </a:r>
            <a:endParaRPr lang="en-US" dirty="0"/>
          </a:p>
        </p:txBody>
      </p:sp>
      <p:pic>
        <p:nvPicPr>
          <p:cNvPr id="4" name="Picture 3"/>
          <p:cNvPicPr>
            <a:picLocks noChangeAspect="1"/>
          </p:cNvPicPr>
          <p:nvPr/>
        </p:nvPicPr>
        <p:blipFill>
          <a:blip r:embed="rId2"/>
          <a:stretch>
            <a:fillRect/>
          </a:stretch>
        </p:blipFill>
        <p:spPr>
          <a:xfrm>
            <a:off x="978400" y="2086401"/>
            <a:ext cx="6886972" cy="2411584"/>
          </a:xfrm>
          <a:prstGeom prst="rect">
            <a:avLst/>
          </a:prstGeom>
        </p:spPr>
      </p:pic>
      <p:sp>
        <p:nvSpPr>
          <p:cNvPr id="6" name="TextBox 5"/>
          <p:cNvSpPr txBox="1"/>
          <p:nvPr/>
        </p:nvSpPr>
        <p:spPr>
          <a:xfrm>
            <a:off x="3048753" y="4545890"/>
            <a:ext cx="2746265" cy="246221"/>
          </a:xfrm>
          <a:prstGeom prst="rect">
            <a:avLst/>
          </a:prstGeom>
          <a:noFill/>
        </p:spPr>
        <p:txBody>
          <a:bodyPr wrap="none" rtlCol="0">
            <a:spAutoFit/>
          </a:bodyPr>
          <a:lstStyle/>
          <a:p>
            <a:r>
              <a:rPr lang="en-US" sz="1000" dirty="0"/>
              <a:t>https://</a:t>
            </a:r>
            <a:r>
              <a:rPr lang="en-US" sz="1000" dirty="0" err="1"/>
              <a:t>www.tensorflow.org</a:t>
            </a:r>
            <a:r>
              <a:rPr lang="en-US" sz="1000" dirty="0"/>
              <a:t>/tutorials/word2vec</a:t>
            </a:r>
          </a:p>
        </p:txBody>
      </p:sp>
    </p:spTree>
    <p:extLst>
      <p:ext uri="{BB962C8B-B14F-4D97-AF65-F5344CB8AC3E}">
        <p14:creationId xmlns:p14="http://schemas.microsoft.com/office/powerpoint/2010/main" val="128069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Calculating Scores and Probability </a:t>
            </a:r>
          </a:p>
        </p:txBody>
      </p:sp>
      <p:sp>
        <p:nvSpPr>
          <p:cNvPr id="7" name="TextBox 6"/>
          <p:cNvSpPr txBox="1"/>
          <p:nvPr/>
        </p:nvSpPr>
        <p:spPr>
          <a:xfrm>
            <a:off x="336790" y="660676"/>
            <a:ext cx="7801370" cy="1754326"/>
          </a:xfrm>
          <a:prstGeom prst="rect">
            <a:avLst/>
          </a:prstGeom>
          <a:noFill/>
        </p:spPr>
        <p:txBody>
          <a:bodyPr wrap="square" rtlCol="0">
            <a:spAutoFit/>
          </a:bodyPr>
          <a:lstStyle/>
          <a:p>
            <a:pPr marL="285750" indent="-285750">
              <a:buFont typeface="Arial" charset="0"/>
              <a:buChar char="•"/>
            </a:pPr>
            <a:r>
              <a:rPr lang="en-US" dirty="0"/>
              <a:t>Next, we calculate the score vector for each word. This is done by performing </a:t>
            </a:r>
            <a:r>
              <a:rPr lang="en-US" dirty="0" err="1"/>
              <a:t>anaffine</a:t>
            </a:r>
            <a:r>
              <a:rPr lang="en-US" dirty="0"/>
              <a:t>* transform of the hidden vector h with a weight matrix and adding a bias vector.</a:t>
            </a:r>
          </a:p>
          <a:p>
            <a:pPr marL="285750" indent="-285750">
              <a:buFont typeface="Arial" charset="0"/>
              <a:buChar char="•"/>
            </a:pPr>
            <a:r>
              <a:rPr lang="en-US" dirty="0"/>
              <a:t>Finally, we get a probability estimate p by running the calculated scores through a </a:t>
            </a:r>
            <a:r>
              <a:rPr lang="en-US" dirty="0" err="1"/>
              <a:t>softmax</a:t>
            </a:r>
            <a:r>
              <a:rPr lang="en-US" dirty="0"/>
              <a:t> function.</a:t>
            </a:r>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2882385" y="2415002"/>
            <a:ext cx="2710180" cy="1238427"/>
          </a:xfrm>
          <a:prstGeom prst="rect">
            <a:avLst/>
          </a:prstGeom>
        </p:spPr>
      </p:pic>
      <p:sp>
        <p:nvSpPr>
          <p:cNvPr id="5" name="TextBox 4"/>
          <p:cNvSpPr txBox="1"/>
          <p:nvPr/>
        </p:nvSpPr>
        <p:spPr>
          <a:xfrm>
            <a:off x="660400" y="4354491"/>
            <a:ext cx="7800413" cy="707886"/>
          </a:xfrm>
          <a:prstGeom prst="rect">
            <a:avLst/>
          </a:prstGeom>
          <a:noFill/>
        </p:spPr>
        <p:txBody>
          <a:bodyPr wrap="square" rtlCol="0">
            <a:spAutoFit/>
          </a:bodyPr>
          <a:lstStyle/>
          <a:p>
            <a:r>
              <a:rPr lang="en-US" sz="1000" dirty="0"/>
              <a:t>* An affine transformation is any transformation that preserves collinearity (i.e., all points lying on a line initially still lie on a line after transformation) and ratios of distances (e.g., the midpoint of a line segment remains the midpoint after transformation). Ref: </a:t>
            </a:r>
            <a:r>
              <a:rPr lang="en-US" sz="1000" dirty="0">
                <a:hlinkClick r:id="rId3"/>
              </a:rPr>
              <a:t>Wolfram </a:t>
            </a:r>
            <a:r>
              <a:rPr lang="en-US" sz="1000" dirty="0" err="1">
                <a:hlinkClick r:id="rId3"/>
              </a:rPr>
              <a:t>Mathworld</a:t>
            </a:r>
            <a:endParaRPr lang="en-US" sz="1000" dirty="0"/>
          </a:p>
          <a:p>
            <a:r>
              <a:rPr lang="en-US" sz="1000" dirty="0"/>
              <a:t> </a:t>
            </a:r>
          </a:p>
        </p:txBody>
      </p:sp>
    </p:spTree>
    <p:extLst>
      <p:ext uri="{BB962C8B-B14F-4D97-AF65-F5344CB8AC3E}">
        <p14:creationId xmlns:p14="http://schemas.microsoft.com/office/powerpoint/2010/main" val="119622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Neural Language Models</a:t>
            </a:r>
          </a:p>
        </p:txBody>
      </p:sp>
      <p:sp>
        <p:nvSpPr>
          <p:cNvPr id="7" name="TextBox 6"/>
          <p:cNvSpPr txBox="1"/>
          <p:nvPr/>
        </p:nvSpPr>
        <p:spPr>
          <a:xfrm>
            <a:off x="336790" y="660676"/>
            <a:ext cx="7801370" cy="3416320"/>
          </a:xfrm>
          <a:prstGeom prst="rect">
            <a:avLst/>
          </a:prstGeom>
          <a:noFill/>
        </p:spPr>
        <p:txBody>
          <a:bodyPr wrap="square" rtlCol="0">
            <a:spAutoFit/>
          </a:bodyPr>
          <a:lstStyle/>
          <a:p>
            <a:pPr marL="285750" indent="-285750">
              <a:buFont typeface="Arial" charset="0"/>
              <a:buChar char="•"/>
            </a:pPr>
            <a:r>
              <a:rPr lang="en-US" b="1" dirty="0"/>
              <a:t>Better generalization of contexts: </a:t>
            </a:r>
            <a:r>
              <a:rPr lang="en-US" sz="1600" dirty="0"/>
              <a:t>n-gram models treat words as independent entities. Word embedding allows grouping of similar words that perform similarly in prediction of the next word.</a:t>
            </a:r>
            <a:endParaRPr lang="en-US" sz="1600" b="1" dirty="0"/>
          </a:p>
          <a:p>
            <a:pPr marL="285750" indent="-285750">
              <a:buFont typeface="Arial" charset="0"/>
              <a:buChar char="•"/>
            </a:pPr>
            <a:r>
              <a:rPr lang="en-US" b="1" dirty="0"/>
              <a:t>More generalizable combination of words into contexts: </a:t>
            </a:r>
            <a:r>
              <a:rPr lang="en-US" sz="1600" dirty="0"/>
              <a:t>In an n-gram language model, we would have to remember parameters for all combinations of {cow; horse; goat} X {consume; chew; ingest} to represent the context  of things farm animals eat". Hidden layer are more efficient in representing the concept.</a:t>
            </a:r>
            <a:endParaRPr lang="en-US" b="1" dirty="0"/>
          </a:p>
          <a:p>
            <a:pPr marL="285750" indent="-285750">
              <a:buFont typeface="Arial" charset="0"/>
              <a:buChar char="•"/>
            </a:pPr>
            <a:r>
              <a:rPr lang="en-US" b="1" dirty="0"/>
              <a:t>Ability to skip previous words: </a:t>
            </a:r>
            <a:r>
              <a:rPr lang="en-US" sz="1600" dirty="0"/>
              <a:t>n-gram models refer to all sequential words depending the length of the context. Neural Models can skip words.</a:t>
            </a:r>
          </a:p>
          <a:p>
            <a:pPr marL="285750" indent="-285750">
              <a:buFont typeface="Arial" charset="0"/>
              <a:buChar char="•"/>
            </a:pPr>
            <a:r>
              <a:rPr lang="en-US" b="1" dirty="0"/>
              <a:t>Simplistic Models:</a:t>
            </a:r>
            <a:r>
              <a:rPr lang="en-US" sz="1600" b="1" dirty="0"/>
              <a:t> </a:t>
            </a:r>
            <a:r>
              <a:rPr lang="en-US" sz="1600" dirty="0"/>
              <a:t>SMT models require complex data-structures, in production often using 80 GBs or more of heap space.  High quality NMT production models are generally less than 1 GB.</a:t>
            </a:r>
          </a:p>
          <a:p>
            <a:pPr marL="285750" indent="-285750">
              <a:buFont typeface="Arial" charset="0"/>
              <a:buChar char="•"/>
            </a:pPr>
            <a:endParaRPr lang="en-US" b="1" dirty="0"/>
          </a:p>
        </p:txBody>
      </p:sp>
    </p:spTree>
    <p:extLst>
      <p:ext uri="{BB962C8B-B14F-4D97-AF65-F5344CB8AC3E}">
        <p14:creationId xmlns:p14="http://schemas.microsoft.com/office/powerpoint/2010/main" val="1750052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Translation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2688908"/>
              </a:xfrm>
            </p:spPr>
            <p:txBody>
              <a:bodyPr/>
              <a:lstStyle/>
              <a:p>
                <a:r>
                  <a:rPr lang="en-US" sz="1800" dirty="0"/>
                  <a:t>To perform translation we need to solve blow problems:</a:t>
                </a:r>
              </a:p>
              <a:p>
                <a:pPr marL="342900" indent="-342900">
                  <a:buFont typeface="Arial" charset="0"/>
                  <a:buChar char="•"/>
                </a:pPr>
                <a:r>
                  <a:rPr lang="en-US" sz="1800" b="1" dirty="0"/>
                  <a:t>Modeling: </a:t>
                </a:r>
                <a:r>
                  <a:rPr lang="en-US" sz="1600" dirty="0"/>
                  <a:t>First, we need to decide what our model </a:t>
                </a:r>
                <a14:m>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r>
                          <a:rPr lang="en-US" sz="1600" i="1">
                            <a:latin typeface="Cambria Math" charset="0"/>
                          </a:rPr>
                          <m:t>𝐸</m:t>
                        </m:r>
                      </m:e>
                      <m:e>
                        <m:r>
                          <a:rPr lang="en-US" sz="1600" i="1">
                            <a:latin typeface="Cambria Math" charset="0"/>
                          </a:rPr>
                          <m:t>𝐹</m:t>
                        </m:r>
                        <m:r>
                          <a:rPr lang="en-US" sz="1600" i="1">
                            <a:latin typeface="Cambria Math" charset="0"/>
                          </a:rPr>
                          <m:t>;</m:t>
                        </m:r>
                        <m:r>
                          <a:rPr lang="en-US" sz="1600" i="1">
                            <a:latin typeface="Cambria Math" charset="0"/>
                          </a:rPr>
                          <m:t>𝜃</m:t>
                        </m:r>
                      </m:e>
                    </m:d>
                    <m:r>
                      <a:rPr lang="en-US" sz="1600" i="1">
                        <a:latin typeface="Cambria Math" charset="0"/>
                      </a:rPr>
                      <m:t> </m:t>
                    </m:r>
                  </m:oMath>
                </a14:m>
                <a:r>
                  <a:rPr lang="en-US" sz="1600" dirty="0"/>
                  <a:t>will look like. What parameters will it have, and how will the parameters specify a probability distribution?</a:t>
                </a:r>
              </a:p>
              <a:p>
                <a:pPr marL="342900" indent="-342900">
                  <a:buFont typeface="Arial" charset="0"/>
                  <a:buChar char="•"/>
                </a:pPr>
                <a:r>
                  <a:rPr lang="en-US" sz="1800" b="1" dirty="0"/>
                  <a:t>Learning: </a:t>
                </a:r>
                <a:r>
                  <a:rPr lang="en-US" sz="1600" dirty="0"/>
                  <a:t>Learning: Next, we need a method to learn appropriate values for parameters from training data.</a:t>
                </a:r>
              </a:p>
              <a:p>
                <a:pPr marL="342900" indent="-342900">
                  <a:buFont typeface="Arial" charset="0"/>
                  <a:buChar char="•"/>
                </a:pPr>
                <a:r>
                  <a:rPr lang="en-US" sz="1800" b="1" dirty="0"/>
                  <a:t>Search:</a:t>
                </a:r>
                <a:r>
                  <a:rPr lang="en-US" sz="1800" dirty="0"/>
                  <a:t> </a:t>
                </a:r>
                <a:r>
                  <a:rPr lang="en-US" sz="1600" dirty="0"/>
                  <a:t>Finally, we need to solve the problem of finding the most probable sentence (solving “</a:t>
                </a:r>
                <a:r>
                  <a:rPr lang="en-US" sz="1600" dirty="0" err="1"/>
                  <a:t>argmax</a:t>
                </a:r>
                <a:r>
                  <a:rPr lang="en-US" sz="1600" dirty="0"/>
                  <a:t>"). This process of searching for the best hypothesis and is often called decoding.</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2688908"/>
              </a:xfrm>
              <a:blipFill rotWithShape="0">
                <a:blip r:embed="rId2"/>
                <a:stretch>
                  <a:fillRect l="-669" t="-1361" r="-669"/>
                </a:stretch>
              </a:blipFill>
            </p:spPr>
            <p:txBody>
              <a:bodyPr/>
              <a:lstStyle/>
              <a:p>
                <a:r>
                  <a:rPr lang="en-US">
                    <a:noFill/>
                  </a:rPr>
                  <a:t> </a:t>
                </a:r>
              </a:p>
            </p:txBody>
          </p:sp>
        </mc:Fallback>
      </mc:AlternateContent>
    </p:spTree>
    <p:extLst>
      <p:ext uri="{BB962C8B-B14F-4D97-AF65-F5344CB8AC3E}">
        <p14:creationId xmlns:p14="http://schemas.microsoft.com/office/powerpoint/2010/main" val="123975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45909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336788" y="2265680"/>
            <a:ext cx="8205304"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br>
              <a:rPr lang="en-US" sz="1800" dirty="0">
                <a:solidFill>
                  <a:srgbClr val="C00000"/>
                </a:solidFill>
              </a:rPr>
            </a:br>
            <a:endParaRPr lang="en-US" sz="1800" dirty="0">
              <a:solidFill>
                <a:srgbClr val="C00000"/>
              </a:solidFill>
            </a:endParaRPr>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336788" y="3754458"/>
            <a:ext cx="8205305"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Tree>
    <p:extLst>
      <p:ext uri="{BB962C8B-B14F-4D97-AF65-F5344CB8AC3E}">
        <p14:creationId xmlns:p14="http://schemas.microsoft.com/office/powerpoint/2010/main" val="207984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670560" y="2265680"/>
            <a:ext cx="7871532"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f</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endParaRPr lang="en-US" sz="1800"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70560" y="3754458"/>
            <a:ext cx="7871533"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
        <p:nvSpPr>
          <p:cNvPr id="7" name="TextBox 6"/>
          <p:cNvSpPr txBox="1"/>
          <p:nvPr/>
        </p:nvSpPr>
        <p:spPr>
          <a:xfrm>
            <a:off x="336788" y="1781695"/>
            <a:ext cx="787395" cy="369332"/>
          </a:xfrm>
          <a:prstGeom prst="rect">
            <a:avLst/>
          </a:prstGeom>
          <a:noFill/>
        </p:spPr>
        <p:txBody>
          <a:bodyPr wrap="none" rtlCol="0">
            <a:spAutoFit/>
          </a:bodyPr>
          <a:lstStyle/>
          <a:p>
            <a:r>
              <a:rPr lang="en-US" dirty="0"/>
              <a:t>Who?</a:t>
            </a:r>
          </a:p>
        </p:txBody>
      </p:sp>
      <p:cxnSp>
        <p:nvCxnSpPr>
          <p:cNvPr id="10" name="Curved Connector 9"/>
          <p:cNvCxnSpPr>
            <a:endCxn id="7" idx="0"/>
          </p:cNvCxnSpPr>
          <p:nvPr/>
        </p:nvCxnSpPr>
        <p:spPr>
          <a:xfrm rot="10800000" flipV="1">
            <a:off x="730486" y="1230961"/>
            <a:ext cx="786132" cy="5507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3"/>
          </p:cNvCxnSpPr>
          <p:nvPr/>
        </p:nvCxnSpPr>
        <p:spPr>
          <a:xfrm rot="10800000" flipV="1">
            <a:off x="1124184" y="1627201"/>
            <a:ext cx="787405" cy="339159"/>
          </a:xfrm>
          <a:prstGeom prst="curvedConnector3">
            <a:avLst>
              <a:gd name="adj1" fmla="val -106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endCxn id="7" idx="1"/>
          </p:cNvCxnSpPr>
          <p:nvPr/>
        </p:nvCxnSpPr>
        <p:spPr>
          <a:xfrm rot="16200000" flipV="1">
            <a:off x="295770" y="2007379"/>
            <a:ext cx="475734" cy="393697"/>
          </a:xfrm>
          <a:prstGeom prst="curvedConnector4">
            <a:avLst>
              <a:gd name="adj1" fmla="val 30591"/>
              <a:gd name="adj2" fmla="val 15806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41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670560" y="2265680"/>
            <a:ext cx="7871532"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endParaRPr lang="en-US" sz="1800"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70560" y="3754458"/>
            <a:ext cx="7871533"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
        <p:nvSpPr>
          <p:cNvPr id="7" name="TextBox 6"/>
          <p:cNvSpPr txBox="1"/>
          <p:nvPr/>
        </p:nvSpPr>
        <p:spPr>
          <a:xfrm>
            <a:off x="336788" y="1781695"/>
            <a:ext cx="787395" cy="369332"/>
          </a:xfrm>
          <a:prstGeom prst="rect">
            <a:avLst/>
          </a:prstGeom>
          <a:noFill/>
        </p:spPr>
        <p:txBody>
          <a:bodyPr wrap="none" rtlCol="0">
            <a:spAutoFit/>
          </a:bodyPr>
          <a:lstStyle/>
          <a:p>
            <a:r>
              <a:rPr lang="en-US" dirty="0"/>
              <a:t>Who?</a:t>
            </a:r>
          </a:p>
        </p:txBody>
      </p:sp>
      <p:cxnSp>
        <p:nvCxnSpPr>
          <p:cNvPr id="10" name="Curved Connector 9"/>
          <p:cNvCxnSpPr>
            <a:endCxn id="7" idx="0"/>
          </p:cNvCxnSpPr>
          <p:nvPr/>
        </p:nvCxnSpPr>
        <p:spPr>
          <a:xfrm rot="10800000" flipV="1">
            <a:off x="730486" y="1230961"/>
            <a:ext cx="786132" cy="5507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3"/>
          </p:cNvCxnSpPr>
          <p:nvPr/>
        </p:nvCxnSpPr>
        <p:spPr>
          <a:xfrm rot="10800000" flipV="1">
            <a:off x="1124184" y="1627201"/>
            <a:ext cx="787405" cy="339159"/>
          </a:xfrm>
          <a:prstGeom prst="curvedConnector3">
            <a:avLst>
              <a:gd name="adj1" fmla="val -106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endCxn id="7" idx="1"/>
          </p:cNvCxnSpPr>
          <p:nvPr/>
        </p:nvCxnSpPr>
        <p:spPr>
          <a:xfrm rot="16200000" flipV="1">
            <a:off x="295770" y="2007379"/>
            <a:ext cx="475734" cy="393697"/>
          </a:xfrm>
          <a:prstGeom prst="curvedConnector4">
            <a:avLst>
              <a:gd name="adj1" fmla="val 30591"/>
              <a:gd name="adj2" fmla="val 158065"/>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1440" y="741680"/>
            <a:ext cx="8879840" cy="3891280"/>
          </a:xfrm>
          <a:prstGeom prst="rect">
            <a:avLst/>
          </a:prstGeom>
          <a:solidFill>
            <a:srgbClr val="FFFFFF">
              <a:alpha val="89000"/>
            </a:srgbClr>
          </a:solidFill>
        </p:spPr>
        <p:txBody>
          <a:bodyPr wrap="square" tIns="1554480" rtlCol="0">
            <a:noAutofit/>
          </a:bodyPr>
          <a:lstStyle/>
          <a:p>
            <a:pPr algn="ctr"/>
            <a:r>
              <a:rPr lang="en-US" sz="4000" dirty="0"/>
              <a:t>Handling Long-Term Dependencies</a:t>
            </a:r>
          </a:p>
        </p:txBody>
      </p:sp>
    </p:spTree>
    <p:extLst>
      <p:ext uri="{BB962C8B-B14F-4D97-AF65-F5344CB8AC3E}">
        <p14:creationId xmlns:p14="http://schemas.microsoft.com/office/powerpoint/2010/main" val="581476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077218"/>
          </a:xfrm>
          <a:prstGeom prst="rect">
            <a:avLst/>
          </a:prstGeom>
        </p:spPr>
        <p:txBody>
          <a:bodyPr wrap="square">
            <a:spAutoFit/>
          </a:bodyPr>
          <a:lstStyle/>
          <a:p>
            <a:pPr marL="285750" indent="-285750">
              <a:buFont typeface="Arial" charset="0"/>
              <a:buChar char="•"/>
            </a:pPr>
            <a:r>
              <a:rPr lang="en-US" u="sng" dirty="0"/>
              <a:t>The Spanish King </a:t>
            </a:r>
            <a:r>
              <a:rPr lang="en-US" dirty="0"/>
              <a:t>officially abdicated in </a:t>
            </a:r>
            <a:r>
              <a:rPr lang="is-IS" dirty="0"/>
              <a:t>…</a:t>
            </a:r>
            <a:r>
              <a:rPr lang="en-US" dirty="0"/>
              <a:t> of </a:t>
            </a:r>
            <a:r>
              <a:rPr lang="en-US" u="sng" dirty="0"/>
              <a:t>his</a:t>
            </a:r>
            <a:r>
              <a:rPr lang="en-US" dirty="0"/>
              <a:t> </a:t>
            </a:r>
            <a:r>
              <a:rPr lang="is-IS" dirty="0"/>
              <a:t>…</a:t>
            </a:r>
            <a:r>
              <a:rPr lang="en-US" dirty="0"/>
              <a:t>, Felipe. Felipe will be confirmed tomorrow as the new Spanish </a:t>
            </a:r>
            <a:r>
              <a:rPr lang="is-IS" dirty="0"/>
              <a:t>… .</a:t>
            </a:r>
            <a:endParaRPr lang="en-US" dirty="0"/>
          </a:p>
          <a:p>
            <a:pPr marL="285750" indent="-285750">
              <a:buFont typeface="Arial" charset="0"/>
              <a:buChar char="•"/>
            </a:pPr>
            <a:endParaRPr lang="en-US" sz="1400" dirty="0"/>
          </a:p>
          <a:p>
            <a:pPr marL="285750" indent="-285750">
              <a:buFont typeface="Arial" charset="0"/>
              <a:buChar char="•"/>
            </a:pPr>
            <a:endParaRPr lang="en-US" sz="1400"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21" name="Double Brace 20"/>
          <p:cNvSpPr/>
          <p:nvPr/>
        </p:nvSpPr>
        <p:spPr>
          <a:xfrm>
            <a:off x="5627456" y="962348"/>
            <a:ext cx="366943" cy="277172"/>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33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077218"/>
          </a:xfrm>
          <a:prstGeom prst="rect">
            <a:avLst/>
          </a:prstGeom>
        </p:spPr>
        <p:txBody>
          <a:bodyPr wrap="square">
            <a:spAutoFit/>
          </a:bodyPr>
          <a:lstStyle/>
          <a:p>
            <a:pPr marL="285750" indent="-285750">
              <a:buFont typeface="Arial" charset="0"/>
              <a:buChar char="•"/>
            </a:pPr>
            <a:r>
              <a:rPr lang="en-US" u="sng" dirty="0"/>
              <a:t>The Spanish King </a:t>
            </a:r>
            <a:r>
              <a:rPr lang="en-US" dirty="0"/>
              <a:t>officially abdicated in </a:t>
            </a:r>
            <a:r>
              <a:rPr lang="is-IS" dirty="0">
                <a:solidFill>
                  <a:srgbClr val="C00000"/>
                </a:solidFill>
              </a:rPr>
              <a:t>favour </a:t>
            </a:r>
            <a:r>
              <a:rPr lang="en-US" dirty="0"/>
              <a:t>of </a:t>
            </a:r>
            <a:r>
              <a:rPr lang="en-US" u="sng" dirty="0"/>
              <a:t>his</a:t>
            </a:r>
            <a:r>
              <a:rPr lang="en-US" dirty="0"/>
              <a:t>  </a:t>
            </a:r>
            <a:r>
              <a:rPr lang="en-US" dirty="0">
                <a:solidFill>
                  <a:srgbClr val="C00000"/>
                </a:solidFill>
              </a:rPr>
              <a:t>son</a:t>
            </a:r>
            <a:r>
              <a:rPr lang="en-US" dirty="0"/>
              <a:t>, Felipe. Felipe will be confirmed tomorrow as the new Spanish </a:t>
            </a:r>
            <a:r>
              <a:rPr lang="is-IS" dirty="0">
                <a:solidFill>
                  <a:srgbClr val="C00000"/>
                </a:solidFill>
              </a:rPr>
              <a:t>King</a:t>
            </a:r>
            <a:r>
              <a:rPr lang="is-IS" dirty="0"/>
              <a:t> .</a:t>
            </a:r>
            <a:endParaRPr lang="en-US" dirty="0"/>
          </a:p>
          <a:p>
            <a:pPr marL="285750" indent="-285750">
              <a:buFont typeface="Arial" charset="0"/>
              <a:buChar char="•"/>
            </a:pPr>
            <a:endParaRPr lang="en-US" sz="1400" dirty="0"/>
          </a:p>
          <a:p>
            <a:pPr marL="285750" indent="-285750">
              <a:buFont typeface="Arial" charset="0"/>
              <a:buChar char="•"/>
            </a:pPr>
            <a:endParaRPr lang="en-US" sz="1400"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21" name="Double Brace 20"/>
          <p:cNvSpPr/>
          <p:nvPr/>
        </p:nvSpPr>
        <p:spPr>
          <a:xfrm>
            <a:off x="6054176" y="952188"/>
            <a:ext cx="366943" cy="277172"/>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rot="18983575">
            <a:off x="3516863" y="2562039"/>
            <a:ext cx="1845377" cy="523220"/>
          </a:xfrm>
          <a:prstGeom prst="rect">
            <a:avLst/>
          </a:prstGeom>
          <a:solidFill>
            <a:schemeClr val="accent1"/>
          </a:solidFill>
          <a:ln cap="rnd">
            <a:solidFill>
              <a:schemeClr val="accent2"/>
            </a:solidFill>
          </a:ln>
        </p:spPr>
        <p:txBody>
          <a:bodyPr wrap="none" rtlCol="0">
            <a:spAutoFit/>
          </a:bodyPr>
          <a:lstStyle/>
          <a:p>
            <a:r>
              <a:rPr lang="en-US" sz="2800" dirty="0"/>
              <a:t>Reference</a:t>
            </a:r>
          </a:p>
        </p:txBody>
      </p:sp>
    </p:spTree>
    <p:extLst>
      <p:ext uri="{BB962C8B-B14F-4D97-AF65-F5344CB8AC3E}">
        <p14:creationId xmlns:p14="http://schemas.microsoft.com/office/powerpoint/2010/main" val="670373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923330"/>
          </a:xfrm>
          <a:prstGeom prst="rect">
            <a:avLst/>
          </a:prstGeom>
        </p:spPr>
        <p:txBody>
          <a:bodyPr wrap="square">
            <a:spAutoFit/>
          </a:bodyPr>
          <a:lstStyle/>
          <a:p>
            <a:pPr marL="285750" indent="-285750">
              <a:buFont typeface="Arial" charset="0"/>
              <a:buChar char="•"/>
            </a:pPr>
            <a:r>
              <a:rPr lang="en-US" dirty="0"/>
              <a:t>Their duo was known as "Buck and Bubbles”. </a:t>
            </a:r>
            <a:br>
              <a:rPr lang="en-US" dirty="0"/>
            </a:br>
            <a:r>
              <a:rPr lang="en-US" dirty="0"/>
              <a:t>Bubbles </a:t>
            </a:r>
            <a:r>
              <a:rPr lang="en-US" u="sng" dirty="0"/>
              <a:t>tapped along </a:t>
            </a:r>
            <a:r>
              <a:rPr lang="en-US" dirty="0"/>
              <a:t>as Buck </a:t>
            </a:r>
            <a:r>
              <a:rPr lang="en-US" u="sng" dirty="0"/>
              <a:t>played on the stride piano and sang until Bubbles was totally tapped out.</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30" name="Double Brace 29"/>
          <p:cNvSpPr/>
          <p:nvPr/>
        </p:nvSpPr>
        <p:spPr>
          <a:xfrm>
            <a:off x="3061918" y="1483390"/>
            <a:ext cx="1235762" cy="312061"/>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Double Brace 30"/>
          <p:cNvSpPr/>
          <p:nvPr/>
        </p:nvSpPr>
        <p:spPr>
          <a:xfrm flipH="1">
            <a:off x="4185919" y="1229083"/>
            <a:ext cx="3684906" cy="289368"/>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8983575">
            <a:off x="3727656" y="2562039"/>
            <a:ext cx="1423788" cy="523220"/>
          </a:xfrm>
          <a:prstGeom prst="rect">
            <a:avLst/>
          </a:prstGeom>
          <a:solidFill>
            <a:schemeClr val="accent1"/>
          </a:solidFill>
          <a:ln cap="rnd">
            <a:solidFill>
              <a:schemeClr val="accent2"/>
            </a:solidFill>
          </a:ln>
        </p:spPr>
        <p:txBody>
          <a:bodyPr wrap="none" rtlCol="0">
            <a:spAutoFit/>
          </a:bodyPr>
          <a:lstStyle/>
          <a:p>
            <a:r>
              <a:rPr lang="en-US" sz="2800" dirty="0"/>
              <a:t>Context</a:t>
            </a:r>
          </a:p>
        </p:txBody>
      </p:sp>
    </p:spTree>
    <p:extLst>
      <p:ext uri="{BB962C8B-B14F-4D97-AF65-F5344CB8AC3E}">
        <p14:creationId xmlns:p14="http://schemas.microsoft.com/office/powerpoint/2010/main" val="1021014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18169" y="872121"/>
            <a:ext cx="7846711" cy="1200329"/>
          </a:xfrm>
          <a:prstGeom prst="rect">
            <a:avLst/>
          </a:prstGeom>
        </p:spPr>
        <p:txBody>
          <a:bodyPr wrap="square">
            <a:spAutoFit/>
          </a:bodyPr>
          <a:lstStyle/>
          <a:p>
            <a:pPr marL="285750" indent="-285750">
              <a:buFont typeface="Arial" charset="0"/>
              <a:buChar char="•"/>
            </a:pPr>
            <a:r>
              <a:rPr lang="en-US" dirty="0"/>
              <a:t>CNN is news organization</a:t>
            </a:r>
          </a:p>
          <a:p>
            <a:pPr marL="285750" indent="-285750">
              <a:buFont typeface="Arial" charset="0"/>
              <a:buChar char="•"/>
            </a:pPr>
            <a:r>
              <a:rPr lang="en-US" dirty="0"/>
              <a:t>CNN is short for  Convolutional Neural Network</a:t>
            </a:r>
          </a:p>
          <a:p>
            <a:pPr marL="285750" indent="-285750">
              <a:buFont typeface="Arial" charset="0"/>
              <a:buChar char="•"/>
            </a:pPr>
            <a:r>
              <a:rPr lang="en-US" dirty="0"/>
              <a:t>In our quest to implement perfect NLP tools, we have developed state of the art RNNs. Now we can use them to </a:t>
            </a:r>
            <a:r>
              <a:rPr lang="is-IS" dirty="0"/>
              <a:t>… .</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Tree>
    <p:extLst>
      <p:ext uri="{BB962C8B-B14F-4D97-AF65-F5344CB8AC3E}">
        <p14:creationId xmlns:p14="http://schemas.microsoft.com/office/powerpoint/2010/main" val="1283094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477328"/>
          </a:xfrm>
          <a:prstGeom prst="rect">
            <a:avLst/>
          </a:prstGeom>
        </p:spPr>
        <p:txBody>
          <a:bodyPr wrap="square">
            <a:spAutoFit/>
          </a:bodyPr>
          <a:lstStyle/>
          <a:p>
            <a:pPr marL="285750" indent="-285750">
              <a:buFont typeface="Arial" charset="0"/>
              <a:buChar char="•"/>
            </a:pPr>
            <a:r>
              <a:rPr lang="en-US" dirty="0"/>
              <a:t>CNN is news organization</a:t>
            </a:r>
          </a:p>
          <a:p>
            <a:pPr marL="285750" indent="-285750">
              <a:buFont typeface="Arial" charset="0"/>
              <a:buChar char="•"/>
            </a:pPr>
            <a:r>
              <a:rPr lang="en-US" dirty="0"/>
              <a:t>CNN is short for  Convolutional Neural Network</a:t>
            </a:r>
          </a:p>
          <a:p>
            <a:pPr marL="285750" indent="-285750">
              <a:buFont typeface="Arial" charset="0"/>
              <a:buChar char="•"/>
            </a:pPr>
            <a:r>
              <a:rPr lang="en-US" dirty="0"/>
              <a:t>In our quest to implement perfect NLP tools, we have developed state of the art RNNs. Now we can use them to </a:t>
            </a:r>
            <a:r>
              <a:rPr lang="en-US" dirty="0">
                <a:solidFill>
                  <a:srgbClr val="C00000"/>
                </a:solidFill>
              </a:rPr>
              <a:t>wreck a nice beech</a:t>
            </a:r>
            <a:r>
              <a:rPr lang="is-IS" dirty="0"/>
              <a:t>. (Jeoffy Hinton – Coursera)</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6" name="TextBox 5"/>
          <p:cNvSpPr txBox="1"/>
          <p:nvPr/>
        </p:nvSpPr>
        <p:spPr>
          <a:xfrm rot="18983575">
            <a:off x="2668718" y="2925513"/>
            <a:ext cx="2464714" cy="523220"/>
          </a:xfrm>
          <a:prstGeom prst="rect">
            <a:avLst/>
          </a:prstGeom>
          <a:solidFill>
            <a:schemeClr val="accent1"/>
          </a:solidFill>
          <a:ln cap="rnd">
            <a:solidFill>
              <a:schemeClr val="accent2"/>
            </a:solidFill>
          </a:ln>
        </p:spPr>
        <p:txBody>
          <a:bodyPr wrap="none" rtlCol="0">
            <a:spAutoFit/>
          </a:bodyPr>
          <a:lstStyle/>
          <a:p>
            <a:r>
              <a:rPr lang="en-US" sz="2800" dirty="0"/>
              <a:t>Register/Topic</a:t>
            </a:r>
          </a:p>
        </p:txBody>
      </p:sp>
    </p:spTree>
    <p:extLst>
      <p:ext uri="{BB962C8B-B14F-4D97-AF65-F5344CB8AC3E}">
        <p14:creationId xmlns:p14="http://schemas.microsoft.com/office/powerpoint/2010/main" val="336517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Computational Graphs</a:t>
            </a:r>
          </a:p>
        </p:txBody>
      </p:sp>
      <p:sp>
        <p:nvSpPr>
          <p:cNvPr id="3" name="Oval 2"/>
          <p:cNvSpPr/>
          <p:nvPr/>
        </p:nvSpPr>
        <p:spPr>
          <a:xfrm>
            <a:off x="1339702" y="24293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p:cNvSpPr txBox="1"/>
          <p:nvPr/>
        </p:nvSpPr>
        <p:spPr>
          <a:xfrm>
            <a:off x="1453117" y="2514116"/>
            <a:ext cx="205562" cy="276999"/>
          </a:xfrm>
          <a:prstGeom prst="rect">
            <a:avLst/>
          </a:prstGeom>
          <a:noFill/>
        </p:spPr>
        <p:txBody>
          <a:bodyPr wrap="square" rtlCol="0">
            <a:spAutoFit/>
          </a:bodyPr>
          <a:lstStyle/>
          <a:p>
            <a:r>
              <a:rPr lang="en-US" sz="1200" dirty="0"/>
              <a:t>x</a:t>
            </a:r>
          </a:p>
        </p:txBody>
      </p:sp>
      <p:sp>
        <p:nvSpPr>
          <p:cNvPr id="7" name="Oval 6"/>
          <p:cNvSpPr/>
          <p:nvPr/>
        </p:nvSpPr>
        <p:spPr>
          <a:xfrm>
            <a:off x="1942216" y="24293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2055631" y="2514116"/>
            <a:ext cx="205562" cy="276999"/>
          </a:xfrm>
          <a:prstGeom prst="rect">
            <a:avLst/>
          </a:prstGeom>
          <a:noFill/>
        </p:spPr>
        <p:txBody>
          <a:bodyPr wrap="square" rtlCol="0">
            <a:spAutoFit/>
          </a:bodyPr>
          <a:lstStyle/>
          <a:p>
            <a:r>
              <a:rPr lang="en-US" sz="1200" dirty="0"/>
              <a:t>y</a:t>
            </a:r>
          </a:p>
        </p:txBody>
      </p:sp>
      <p:grpSp>
        <p:nvGrpSpPr>
          <p:cNvPr id="17" name="Group 16"/>
          <p:cNvGrpSpPr/>
          <p:nvPr/>
        </p:nvGrpSpPr>
        <p:grpSpPr>
          <a:xfrm>
            <a:off x="1598427" y="1525565"/>
            <a:ext cx="474921" cy="460744"/>
            <a:chOff x="2484474" y="1974112"/>
            <a:chExt cx="474921" cy="460744"/>
          </a:xfrm>
        </p:grpSpPr>
        <p:sp>
          <p:nvSpPr>
            <p:cNvPr id="9" name="Oval 8"/>
            <p:cNvSpPr/>
            <p:nvPr/>
          </p:nvSpPr>
          <p:spPr>
            <a:xfrm>
              <a:off x="2484474" y="197411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2583713" y="2080160"/>
              <a:ext cx="205562" cy="276999"/>
            </a:xfrm>
            <a:prstGeom prst="rect">
              <a:avLst/>
            </a:prstGeom>
            <a:noFill/>
          </p:spPr>
          <p:txBody>
            <a:bodyPr wrap="square" rtlCol="0">
              <a:spAutoFit/>
            </a:bodyPr>
            <a:lstStyle/>
            <a:p>
              <a:r>
                <a:rPr lang="en-US" sz="1200" dirty="0"/>
                <a:t>z</a:t>
              </a:r>
            </a:p>
          </p:txBody>
        </p:sp>
      </p:grpSp>
      <p:cxnSp>
        <p:nvCxnSpPr>
          <p:cNvPr id="6" name="Straight Arrow Connector 5"/>
          <p:cNvCxnSpPr>
            <a:stCxn id="3" idx="0"/>
            <a:endCxn id="9" idx="4"/>
          </p:cNvCxnSpPr>
          <p:nvPr/>
        </p:nvCxnSpPr>
        <p:spPr>
          <a:xfrm flipV="1">
            <a:off x="1577163" y="1986309"/>
            <a:ext cx="258725"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a:endCxn id="9" idx="4"/>
          </p:cNvCxnSpPr>
          <p:nvPr/>
        </p:nvCxnSpPr>
        <p:spPr>
          <a:xfrm flipH="1" flipV="1">
            <a:off x="1835888" y="1986309"/>
            <a:ext cx="343789"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29559" y="2072313"/>
            <a:ext cx="261610" cy="276999"/>
          </a:xfrm>
          <a:prstGeom prst="rect">
            <a:avLst/>
          </a:prstGeom>
          <a:noFill/>
        </p:spPr>
        <p:txBody>
          <a:bodyPr wrap="none" rtlCol="0">
            <a:spAutoFit/>
          </a:bodyPr>
          <a:lstStyle/>
          <a:p>
            <a:r>
              <a:rPr lang="en-US" sz="1200" dirty="0"/>
              <a:t>x</a:t>
            </a:r>
          </a:p>
        </p:txBody>
      </p:sp>
      <mc:AlternateContent xmlns:mc="http://schemas.openxmlformats.org/markup-compatibility/2006" xmlns:a14="http://schemas.microsoft.com/office/drawing/2010/main">
        <mc:Choice Requires="a14">
          <p:sp>
            <p:nvSpPr>
              <p:cNvPr id="21" name="TextBox 20"/>
              <p:cNvSpPr txBox="1"/>
              <p:nvPr/>
            </p:nvSpPr>
            <p:spPr>
              <a:xfrm>
                <a:off x="1183759" y="3240807"/>
                <a:ext cx="1559441" cy="572736"/>
              </a:xfrm>
              <a:prstGeom prst="rect">
                <a:avLst/>
              </a:prstGeom>
              <a:noFill/>
            </p:spPr>
            <p:txBody>
              <a:bodyPr wrap="square" rtlCol="0">
                <a:spAutoFit/>
              </a:bodyPr>
              <a:lstStyle/>
              <a:p>
                <a:r>
                  <a:rPr lang="en-US" sz="1000" i="1" dirty="0"/>
                  <a:t>Let x and y be matrices </a:t>
                </a:r>
                <a:r>
                  <a:rPr lang="en-US" sz="1000" i="1"/>
                  <a:t>and z the </a:t>
                </a:r>
                <a:r>
                  <a:rPr lang="en-US" sz="1000" i="1" dirty="0"/>
                  <a:t>dot product; </a:t>
                </a:r>
                <a14:m>
                  <m:oMath xmlns:m="http://schemas.openxmlformats.org/officeDocument/2006/math">
                    <m:r>
                      <a:rPr lang="en-US" sz="1000" b="0" i="1" smtClean="0">
                        <a:latin typeface="Cambria Math" charset="0"/>
                      </a:rPr>
                      <m:t>𝑧</m:t>
                    </m:r>
                    <m:r>
                      <a:rPr lang="en-US" sz="1000" b="0" i="1" smtClean="0">
                        <a:latin typeface="Cambria Math" charset="0"/>
                      </a:rPr>
                      <m:t>= </m:t>
                    </m:r>
                    <m:r>
                      <a:rPr lang="en-US" sz="1000" b="0" i="1" smtClean="0">
                        <a:latin typeface="Cambria Math" charset="0"/>
                      </a:rPr>
                      <m:t>𝑥</m:t>
                    </m:r>
                    <m:r>
                      <a:rPr lang="en-US" sz="1000" b="0" i="1" smtClean="0">
                        <a:latin typeface="Cambria Math" charset="0"/>
                      </a:rPr>
                      <m:t>⋅</m:t>
                    </m:r>
                    <m:r>
                      <a:rPr lang="en-US" sz="1000" b="0" i="1" smtClean="0">
                        <a:latin typeface="Cambria Math" charset="0"/>
                      </a:rPr>
                      <m:t>𝑦</m:t>
                    </m:r>
                  </m:oMath>
                </a14:m>
                <a:endParaRPr lang="en-US" sz="1000" i="1" dirty="0"/>
              </a:p>
            </p:txBody>
          </p:sp>
        </mc:Choice>
        <mc:Fallback xmlns="">
          <p:sp>
            <p:nvSpPr>
              <p:cNvPr id="21" name="TextBox 20"/>
              <p:cNvSpPr txBox="1">
                <a:spLocks noRot="1" noChangeAspect="1" noMove="1" noResize="1" noEditPoints="1" noAdjustHandles="1" noChangeArrowheads="1" noChangeShapeType="1" noTextEdit="1"/>
              </p:cNvSpPr>
              <p:nvPr/>
            </p:nvSpPr>
            <p:spPr>
              <a:xfrm>
                <a:off x="1183759" y="3240807"/>
                <a:ext cx="1559441" cy="572736"/>
              </a:xfrm>
              <a:prstGeom prst="rect">
                <a:avLst/>
              </a:prstGeom>
              <a:blipFill rotWithShape="0">
                <a:blip r:embed="rId4"/>
                <a:stretch>
                  <a:fillRect t="-1064" b="-3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482857" y="3333958"/>
                <a:ext cx="59433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0" i="1" smtClean="0">
                              <a:latin typeface="Cambria Math" panose="02040503050406030204" pitchFamily="18" charset="0"/>
                            </a:rPr>
                          </m:ctrlPr>
                        </m:accPr>
                        <m:e>
                          <m:r>
                            <a:rPr lang="en-US" sz="1100" b="0" i="1" smtClean="0">
                              <a:latin typeface="Cambria Math" charset="0"/>
                            </a:rPr>
                            <m:t>𝑦</m:t>
                          </m:r>
                        </m:e>
                      </m:acc>
                      <m:r>
                        <a:rPr lang="en-US" sz="1100" b="0" i="1" smtClean="0">
                          <a:latin typeface="Cambria Math" charset="0"/>
                        </a:rPr>
                        <m:t>=</m:t>
                      </m:r>
                      <m:r>
                        <a:rPr lang="en-US" sz="1100" b="0" i="1" smtClean="0">
                          <a:latin typeface="Cambria Math" charset="0"/>
                        </a:rPr>
                        <m:t>𝑥</m:t>
                      </m:r>
                      <m:r>
                        <a:rPr lang="en-US" sz="1100" b="0" i="1" smtClean="0">
                          <a:latin typeface="Cambria Math" charset="0"/>
                        </a:rPr>
                        <m:t>⋅</m:t>
                      </m:r>
                      <m:r>
                        <a:rPr lang="en-US" sz="1100" b="0" i="1" smtClean="0">
                          <a:latin typeface="Cambria Math" charset="0"/>
                        </a:rPr>
                        <m:t>𝑤</m:t>
                      </m:r>
                    </m:oMath>
                  </m:oMathPara>
                </a14:m>
                <a:endParaRPr lang="en-US" sz="11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482857" y="3333958"/>
                <a:ext cx="594330" cy="169277"/>
              </a:xfrm>
              <a:prstGeom prst="rect">
                <a:avLst/>
              </a:prstGeom>
              <a:blipFill rotWithShape="0">
                <a:blip r:embed="rId5"/>
                <a:stretch>
                  <a:fillRect l="-4082" t="-17857" r="-102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906343" y="3503235"/>
                <a:ext cx="2001252" cy="178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charset="0"/>
                        </a:rPr>
                        <m:t>𝑤𝑒𝑖𝑔h𝑡</m:t>
                      </m:r>
                      <m:r>
                        <a:rPr lang="en-US" sz="1100" b="0" i="1" smtClean="0">
                          <a:latin typeface="Cambria Math" charset="0"/>
                        </a:rPr>
                        <m:t> </m:t>
                      </m:r>
                      <m:r>
                        <a:rPr lang="en-US" sz="1100" b="0" i="1" smtClean="0">
                          <a:latin typeface="Cambria Math" charset="0"/>
                        </a:rPr>
                        <m:t>𝑑𝑒𝑐𝑎𝑦</m:t>
                      </m:r>
                      <m:r>
                        <a:rPr lang="en-US" sz="1100" b="0" i="1" smtClean="0">
                          <a:latin typeface="Cambria Math" charset="0"/>
                        </a:rPr>
                        <m:t> </m:t>
                      </m:r>
                      <m:r>
                        <a:rPr lang="en-US" sz="1100" b="0" i="1" smtClean="0">
                          <a:latin typeface="Cambria Math" charset="0"/>
                        </a:rPr>
                        <m:t>𝑝𝑒𝑛𝑎𝑙𝑡𝑦</m:t>
                      </m:r>
                      <m:r>
                        <a:rPr lang="en-US" sz="1100" b="0" i="1" smtClean="0">
                          <a:latin typeface="Cambria Math" charset="0"/>
                        </a:rPr>
                        <m:t>= </m:t>
                      </m:r>
                      <m:r>
                        <a:rPr lang="en-US" sz="1100" b="0" i="1" smtClean="0">
                          <a:latin typeface="Cambria Math" charset="0"/>
                        </a:rPr>
                        <m:t>𝜆</m:t>
                      </m:r>
                      <m:sSub>
                        <m:sSubPr>
                          <m:ctrlPr>
                            <a:rPr lang="en-US" sz="1100" b="0" i="1" smtClean="0">
                              <a:latin typeface="Cambria Math" panose="02040503050406030204" pitchFamily="18" charset="0"/>
                            </a:rPr>
                          </m:ctrlPr>
                        </m:sSubPr>
                        <m:e>
                          <m:r>
                            <m:rPr>
                              <m:sty m:val="p"/>
                            </m:rPr>
                            <a:rPr lang="en-US" sz="1100" b="0" i="0" smtClean="0">
                              <a:latin typeface="Cambria Math" charset="0"/>
                            </a:rPr>
                            <m:t>Σ</m:t>
                          </m:r>
                        </m:e>
                        <m:sub>
                          <m:r>
                            <a:rPr lang="en-US" sz="1100" b="0" i="1" smtClean="0">
                              <a:latin typeface="Cambria Math" charset="0"/>
                            </a:rPr>
                            <m:t>𝑖</m:t>
                          </m:r>
                        </m:sub>
                      </m:sSub>
                      <m:sSubSup>
                        <m:sSubSupPr>
                          <m:ctrlPr>
                            <a:rPr lang="en-US" sz="1100" b="0" i="1" smtClean="0">
                              <a:latin typeface="Cambria Math" panose="02040503050406030204" pitchFamily="18" charset="0"/>
                            </a:rPr>
                          </m:ctrlPr>
                        </m:sSubSupPr>
                        <m:e>
                          <m:r>
                            <a:rPr lang="en-US" sz="1100" b="0" i="1" smtClean="0">
                              <a:latin typeface="Cambria Math" charset="0"/>
                            </a:rPr>
                            <m:t>𝑤</m:t>
                          </m:r>
                        </m:e>
                        <m:sub>
                          <m:r>
                            <a:rPr lang="en-US" sz="1100" b="0" i="1" smtClean="0">
                              <a:latin typeface="Cambria Math" charset="0"/>
                            </a:rPr>
                            <m:t>𝑖</m:t>
                          </m:r>
                        </m:sub>
                        <m:sup>
                          <m:r>
                            <a:rPr lang="en-US" sz="1100" b="0" i="1" smtClean="0">
                              <a:latin typeface="Cambria Math" charset="0"/>
                            </a:rPr>
                            <m:t>2</m:t>
                          </m:r>
                        </m:sup>
                      </m:sSubSup>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906343" y="3503235"/>
                <a:ext cx="2001252" cy="178447"/>
              </a:xfrm>
              <a:prstGeom prst="rect">
                <a:avLst/>
              </a:prstGeom>
              <a:blipFill rotWithShape="0">
                <a:blip r:embed="rId6"/>
                <a:stretch>
                  <a:fillRect l="-1829" t="-134483" r="-610" b="-168966"/>
                </a:stretch>
              </a:blipFill>
            </p:spPr>
            <p:txBody>
              <a:bodyPr/>
              <a:lstStyle/>
              <a:p>
                <a:r>
                  <a:rPr lang="en-US">
                    <a:noFill/>
                  </a:rPr>
                  <a:t> </a:t>
                </a:r>
              </a:p>
            </p:txBody>
          </p:sp>
        </mc:Fallback>
      </mc:AlternateContent>
      <p:sp>
        <p:nvSpPr>
          <p:cNvPr id="36" name="Oval 35"/>
          <p:cNvSpPr/>
          <p:nvPr/>
        </p:nvSpPr>
        <p:spPr>
          <a:xfrm>
            <a:off x="4774019" y="276446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TextBox 36"/>
          <p:cNvSpPr txBox="1"/>
          <p:nvPr/>
        </p:nvSpPr>
        <p:spPr>
          <a:xfrm>
            <a:off x="4887434" y="2849248"/>
            <a:ext cx="205562" cy="276999"/>
          </a:xfrm>
          <a:prstGeom prst="rect">
            <a:avLst/>
          </a:prstGeom>
          <a:noFill/>
        </p:spPr>
        <p:txBody>
          <a:bodyPr wrap="square" rtlCol="0">
            <a:spAutoFit/>
          </a:bodyPr>
          <a:lstStyle/>
          <a:p>
            <a:r>
              <a:rPr lang="en-US" sz="1200" dirty="0"/>
              <a:t>x</a:t>
            </a:r>
          </a:p>
        </p:txBody>
      </p:sp>
      <p:sp>
        <p:nvSpPr>
          <p:cNvPr id="39" name="Oval 38"/>
          <p:cNvSpPr/>
          <p:nvPr/>
        </p:nvSpPr>
        <p:spPr>
          <a:xfrm>
            <a:off x="5602266" y="27514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 name="TextBox 39"/>
          <p:cNvSpPr txBox="1"/>
          <p:nvPr/>
        </p:nvSpPr>
        <p:spPr>
          <a:xfrm>
            <a:off x="5736945" y="2836216"/>
            <a:ext cx="205562" cy="276999"/>
          </a:xfrm>
          <a:prstGeom prst="rect">
            <a:avLst/>
          </a:prstGeom>
          <a:noFill/>
        </p:spPr>
        <p:txBody>
          <a:bodyPr wrap="square" rtlCol="0">
            <a:spAutoFit/>
          </a:bodyPr>
          <a:lstStyle/>
          <a:p>
            <a:pPr algn="ctr"/>
            <a:r>
              <a:rPr lang="en-US" sz="1200" dirty="0"/>
              <a:t>w</a:t>
            </a:r>
          </a:p>
        </p:txBody>
      </p:sp>
      <p:sp>
        <p:nvSpPr>
          <p:cNvPr id="41" name="Oval 40"/>
          <p:cNvSpPr/>
          <p:nvPr/>
        </p:nvSpPr>
        <p:spPr>
          <a:xfrm>
            <a:off x="4774019" y="186069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TextBox 41"/>
              <p:cNvSpPr txBox="1"/>
              <p:nvPr/>
            </p:nvSpPr>
            <p:spPr>
              <a:xfrm>
                <a:off x="4929962" y="1945481"/>
                <a:ext cx="205562"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charset="0"/>
                            </a:rPr>
                            <m:t>𝑦</m:t>
                          </m:r>
                        </m:e>
                      </m:acc>
                    </m:oMath>
                  </m:oMathPara>
                </a14:m>
                <a:endParaRPr lang="en-US"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9962" y="1945481"/>
                <a:ext cx="205562" cy="276999"/>
              </a:xfrm>
              <a:prstGeom prst="rect">
                <a:avLst/>
              </a:prstGeom>
              <a:blipFill rotWithShape="0">
                <a:blip r:embed="rId7"/>
                <a:stretch>
                  <a:fillRect l="-9091"/>
                </a:stretch>
              </a:blipFill>
            </p:spPr>
            <p:txBody>
              <a:bodyPr/>
              <a:lstStyle/>
              <a:p>
                <a:r>
                  <a:rPr lang="en-US">
                    <a:noFill/>
                  </a:rPr>
                  <a:t> </a:t>
                </a:r>
              </a:p>
            </p:txBody>
          </p:sp>
        </mc:Fallback>
      </mc:AlternateContent>
      <p:cxnSp>
        <p:nvCxnSpPr>
          <p:cNvPr id="43" name="Straight Arrow Connector 42"/>
          <p:cNvCxnSpPr>
            <a:stCxn id="36" idx="0"/>
            <a:endCxn id="41" idx="4"/>
          </p:cNvCxnSpPr>
          <p:nvPr/>
        </p:nvCxnSpPr>
        <p:spPr>
          <a:xfrm flipV="1">
            <a:off x="5011480" y="2321441"/>
            <a:ext cx="0"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9" idx="1"/>
            <a:endCxn id="41" idx="5"/>
          </p:cNvCxnSpPr>
          <p:nvPr/>
        </p:nvCxnSpPr>
        <p:spPr>
          <a:xfrm flipH="1" flipV="1">
            <a:off x="5179389" y="2253967"/>
            <a:ext cx="492428" cy="5649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989273" y="2355632"/>
            <a:ext cx="380232" cy="261610"/>
          </a:xfrm>
          <a:prstGeom prst="rect">
            <a:avLst/>
          </a:prstGeom>
          <a:noFill/>
        </p:spPr>
        <p:txBody>
          <a:bodyPr wrap="none" rtlCol="0">
            <a:spAutoFit/>
          </a:bodyPr>
          <a:lstStyle/>
          <a:p>
            <a:r>
              <a:rPr lang="en-US" sz="1100" dirty="0"/>
              <a:t>dot</a:t>
            </a:r>
          </a:p>
        </p:txBody>
      </p:sp>
      <p:sp>
        <p:nvSpPr>
          <p:cNvPr id="50" name="Oval 49"/>
          <p:cNvSpPr/>
          <p:nvPr/>
        </p:nvSpPr>
        <p:spPr>
          <a:xfrm>
            <a:off x="5602264" y="186069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8" name="TextBox 47"/>
              <p:cNvSpPr txBox="1"/>
              <p:nvPr/>
            </p:nvSpPr>
            <p:spPr>
              <a:xfrm>
                <a:off x="5702763" y="2016746"/>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(1)</m:t>
                          </m:r>
                        </m:sup>
                      </m:sSup>
                    </m:oMath>
                  </m:oMathPara>
                </a14:m>
                <a:endParaRPr lang="en-US" sz="1100" dirty="0"/>
              </a:p>
            </p:txBody>
          </p:sp>
        </mc:Choice>
        <mc:Fallback xmlns="">
          <p:sp>
            <p:nvSpPr>
              <p:cNvPr id="48" name="TextBox 47"/>
              <p:cNvSpPr txBox="1">
                <a:spLocks noRot="1" noChangeAspect="1" noMove="1" noResize="1" noEditPoints="1" noAdjustHandles="1" noChangeArrowheads="1" noChangeShapeType="1" noTextEdit="1"/>
              </p:cNvSpPr>
              <p:nvPr/>
            </p:nvSpPr>
            <p:spPr>
              <a:xfrm>
                <a:off x="5702763" y="2016746"/>
                <a:ext cx="273921" cy="176330"/>
              </a:xfrm>
              <a:prstGeom prst="rect">
                <a:avLst/>
              </a:prstGeom>
              <a:blipFill rotWithShape="0">
                <a:blip r:embed="rId8"/>
                <a:stretch>
                  <a:fillRect l="-6667" t="-6897" r="-11111"/>
                </a:stretch>
              </a:blipFill>
            </p:spPr>
            <p:txBody>
              <a:bodyPr/>
              <a:lstStyle/>
              <a:p>
                <a:r>
                  <a:rPr lang="en-US">
                    <a:noFill/>
                  </a:rPr>
                  <a:t> </a:t>
                </a:r>
              </a:p>
            </p:txBody>
          </p:sp>
        </mc:Fallback>
      </mc:AlternateContent>
      <p:cxnSp>
        <p:nvCxnSpPr>
          <p:cNvPr id="52" name="Straight Arrow Connector 51"/>
          <p:cNvCxnSpPr>
            <a:stCxn id="39" idx="0"/>
            <a:endCxn id="50" idx="4"/>
          </p:cNvCxnSpPr>
          <p:nvPr/>
        </p:nvCxnSpPr>
        <p:spPr>
          <a:xfrm flipH="1" flipV="1">
            <a:off x="5839725" y="2321441"/>
            <a:ext cx="2" cy="42999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774875" y="2330309"/>
            <a:ext cx="380232" cy="261610"/>
          </a:xfrm>
          <a:prstGeom prst="rect">
            <a:avLst/>
          </a:prstGeom>
          <a:noFill/>
        </p:spPr>
        <p:txBody>
          <a:bodyPr wrap="none" rtlCol="0">
            <a:spAutoFit/>
          </a:bodyPr>
          <a:lstStyle/>
          <a:p>
            <a:r>
              <a:rPr lang="en-US" sz="1100" dirty="0" err="1"/>
              <a:t>sqr</a:t>
            </a:r>
            <a:endParaRPr lang="en-US" sz="1100" dirty="0"/>
          </a:p>
        </p:txBody>
      </p:sp>
      <p:sp>
        <p:nvSpPr>
          <p:cNvPr id="57" name="Oval 56"/>
          <p:cNvSpPr/>
          <p:nvPr/>
        </p:nvSpPr>
        <p:spPr>
          <a:xfrm>
            <a:off x="5602264" y="98592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8" name="TextBox 57"/>
              <p:cNvSpPr txBox="1"/>
              <p:nvPr/>
            </p:nvSpPr>
            <p:spPr>
              <a:xfrm>
                <a:off x="5702763" y="1141971"/>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(2)</m:t>
                          </m:r>
                        </m:sup>
                      </m:sSup>
                    </m:oMath>
                  </m:oMathPara>
                </a14:m>
                <a:endParaRPr lang="en-US" sz="11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702763" y="1141971"/>
                <a:ext cx="273921" cy="176330"/>
              </a:xfrm>
              <a:prstGeom prst="rect">
                <a:avLst/>
              </a:prstGeom>
              <a:blipFill rotWithShape="0">
                <a:blip r:embed="rId9"/>
                <a:stretch>
                  <a:fillRect l="-6667" t="-3448" r="-11111"/>
                </a:stretch>
              </a:blipFill>
            </p:spPr>
            <p:txBody>
              <a:bodyPr/>
              <a:lstStyle/>
              <a:p>
                <a:r>
                  <a:rPr lang="en-US">
                    <a:noFill/>
                  </a:rPr>
                  <a:t> </a:t>
                </a:r>
              </a:p>
            </p:txBody>
          </p:sp>
        </mc:Fallback>
      </mc:AlternateContent>
      <p:cxnSp>
        <p:nvCxnSpPr>
          <p:cNvPr id="59" name="Straight Arrow Connector 58"/>
          <p:cNvCxnSpPr/>
          <p:nvPr/>
        </p:nvCxnSpPr>
        <p:spPr>
          <a:xfrm flipH="1" flipV="1">
            <a:off x="5839721" y="1438686"/>
            <a:ext cx="2" cy="42999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786568" y="1455534"/>
            <a:ext cx="450764" cy="261610"/>
          </a:xfrm>
          <a:prstGeom prst="rect">
            <a:avLst/>
          </a:prstGeom>
          <a:noFill/>
        </p:spPr>
        <p:txBody>
          <a:bodyPr wrap="none" rtlCol="0">
            <a:spAutoFit/>
          </a:bodyPr>
          <a:lstStyle/>
          <a:p>
            <a:r>
              <a:rPr lang="en-US" sz="1100" dirty="0"/>
              <a:t>sum</a:t>
            </a:r>
          </a:p>
        </p:txBody>
      </p:sp>
      <p:sp>
        <p:nvSpPr>
          <p:cNvPr id="61" name="Oval 60"/>
          <p:cNvSpPr/>
          <p:nvPr/>
        </p:nvSpPr>
        <p:spPr>
          <a:xfrm>
            <a:off x="6500064" y="27443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4" name="TextBox 53"/>
              <p:cNvSpPr txBox="1"/>
              <p:nvPr/>
            </p:nvSpPr>
            <p:spPr>
              <a:xfrm>
                <a:off x="6680200" y="2890076"/>
                <a:ext cx="11464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charset="0"/>
                        </a:rPr>
                        <m:t>𝜆</m:t>
                      </m:r>
                    </m:oMath>
                  </m:oMathPara>
                </a14:m>
                <a:endParaRPr lang="en-US" sz="11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680200" y="2890076"/>
                <a:ext cx="114647" cy="169277"/>
              </a:xfrm>
              <a:prstGeom prst="rect">
                <a:avLst/>
              </a:prstGeom>
              <a:blipFill rotWithShape="0">
                <a:blip r:embed="rId10"/>
                <a:stretch>
                  <a:fillRect l="-31579" r="-21053" b="-10714"/>
                </a:stretch>
              </a:blipFill>
            </p:spPr>
            <p:txBody>
              <a:bodyPr/>
              <a:lstStyle/>
              <a:p>
                <a:r>
                  <a:rPr lang="en-US">
                    <a:noFill/>
                  </a:rPr>
                  <a:t> </a:t>
                </a:r>
              </a:p>
            </p:txBody>
          </p:sp>
        </mc:Fallback>
      </mc:AlternateContent>
      <p:sp>
        <p:nvSpPr>
          <p:cNvPr id="64" name="Oval 63"/>
          <p:cNvSpPr/>
          <p:nvPr/>
        </p:nvSpPr>
        <p:spPr>
          <a:xfrm>
            <a:off x="6500064" y="996659"/>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5" name="TextBox 64"/>
              <p:cNvSpPr txBox="1"/>
              <p:nvPr/>
            </p:nvSpPr>
            <p:spPr>
              <a:xfrm>
                <a:off x="6600563" y="1152708"/>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(3)</m:t>
                          </m:r>
                        </m:sup>
                      </m:sSup>
                    </m:oMath>
                  </m:oMathPara>
                </a14:m>
                <a:endParaRPr lang="en-US" sz="1100" dirty="0"/>
              </a:p>
            </p:txBody>
          </p:sp>
        </mc:Choice>
        <mc:Fallback xmlns="">
          <p:sp>
            <p:nvSpPr>
              <p:cNvPr id="65" name="TextBox 64"/>
              <p:cNvSpPr txBox="1">
                <a:spLocks noRot="1" noChangeAspect="1" noMove="1" noResize="1" noEditPoints="1" noAdjustHandles="1" noChangeArrowheads="1" noChangeShapeType="1" noTextEdit="1"/>
              </p:cNvSpPr>
              <p:nvPr/>
            </p:nvSpPr>
            <p:spPr>
              <a:xfrm>
                <a:off x="6600563" y="1152708"/>
                <a:ext cx="273921" cy="176330"/>
              </a:xfrm>
              <a:prstGeom prst="rect">
                <a:avLst/>
              </a:prstGeom>
              <a:blipFill rotWithShape="0">
                <a:blip r:embed="rId11"/>
                <a:stretch>
                  <a:fillRect l="-6667" t="-3448" r="-8889"/>
                </a:stretch>
              </a:blipFill>
            </p:spPr>
            <p:txBody>
              <a:bodyPr/>
              <a:lstStyle/>
              <a:p>
                <a:r>
                  <a:rPr lang="en-US">
                    <a:noFill/>
                  </a:rPr>
                  <a:t> </a:t>
                </a:r>
              </a:p>
            </p:txBody>
          </p:sp>
        </mc:Fallback>
      </mc:AlternateContent>
      <p:cxnSp>
        <p:nvCxnSpPr>
          <p:cNvPr id="66" name="Straight Arrow Connector 65"/>
          <p:cNvCxnSpPr>
            <a:stCxn id="61" idx="0"/>
            <a:endCxn id="64" idx="4"/>
          </p:cNvCxnSpPr>
          <p:nvPr/>
        </p:nvCxnSpPr>
        <p:spPr>
          <a:xfrm flipV="1">
            <a:off x="6737525" y="1457403"/>
            <a:ext cx="0" cy="128696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714691" y="1438686"/>
            <a:ext cx="226844" cy="261610"/>
          </a:xfrm>
          <a:prstGeom prst="rect">
            <a:avLst/>
          </a:prstGeom>
          <a:noFill/>
        </p:spPr>
        <p:txBody>
          <a:bodyPr wrap="square" rtlCol="0">
            <a:spAutoFit/>
          </a:bodyPr>
          <a:lstStyle/>
          <a:p>
            <a:r>
              <a:rPr lang="en-US" sz="1100" dirty="0"/>
              <a:t>x</a:t>
            </a:r>
          </a:p>
        </p:txBody>
      </p:sp>
      <p:cxnSp>
        <p:nvCxnSpPr>
          <p:cNvPr id="70" name="Straight Arrow Connector 69"/>
          <p:cNvCxnSpPr>
            <a:stCxn id="57" idx="6"/>
            <a:endCxn id="64" idx="2"/>
          </p:cNvCxnSpPr>
          <p:nvPr/>
        </p:nvCxnSpPr>
        <p:spPr>
          <a:xfrm>
            <a:off x="6077185" y="1216294"/>
            <a:ext cx="422879" cy="1073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415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Background</a:t>
            </a:r>
            <a:br>
              <a:rPr lang="en-US" dirty="0"/>
            </a:br>
            <a:r>
              <a:rPr lang="en-US" dirty="0"/>
              <a:t>Statistical Language Models</a:t>
            </a:r>
          </a:p>
        </p:txBody>
      </p:sp>
    </p:spTree>
    <p:extLst>
      <p:ext uri="{BB962C8B-B14F-4D97-AF65-F5344CB8AC3E}">
        <p14:creationId xmlns:p14="http://schemas.microsoft.com/office/powerpoint/2010/main" val="177131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Unfolding Computational Graph</a:t>
            </a:r>
          </a:p>
        </p:txBody>
      </p:sp>
      <p:pic>
        <p:nvPicPr>
          <p:cNvPr id="15362"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363" name="Rectangle 7"/>
              <p:cNvSpPr>
                <a:spLocks noChangeArrowheads="1"/>
              </p:cNvSpPr>
              <p:nvPr/>
            </p:nvSpPr>
            <p:spPr bwMode="auto">
              <a:xfrm>
                <a:off x="119061" y="681037"/>
                <a:ext cx="7550557" cy="23737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a:buFont typeface="Arial" charset="0"/>
                  <a:buChar char="•"/>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𝑡</m:t>
                            </m:r>
                          </m:e>
                        </m:d>
                      </m:sup>
                    </m:sSup>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𝑡</m:t>
                                </m:r>
                                <m:r>
                                  <a:rPr lang="en-US" sz="1400" b="0" i="1" smtClean="0">
                                    <a:latin typeface="Cambria Math" charset="0"/>
                                  </a:rPr>
                                  <m:t> −1</m:t>
                                </m:r>
                              </m:e>
                            </m:d>
                          </m:sup>
                        </m:sSup>
                        <m:r>
                          <a:rPr lang="en-US" sz="1400" b="0" i="1" smtClean="0">
                            <a:latin typeface="Cambria Math" charset="0"/>
                          </a:rPr>
                          <m:t>; </m:t>
                        </m:r>
                        <m:r>
                          <a:rPr lang="en-US" sz="1400" b="0" i="1" smtClean="0">
                            <a:latin typeface="Cambria Math" charset="0"/>
                            <a:ea typeface="Cambria Math" charset="0"/>
                            <a:cs typeface="Cambria Math" charset="0"/>
                          </a:rPr>
                          <m:t>𝜃</m:t>
                        </m:r>
                        <m:r>
                          <a:rPr lang="en-US" sz="1400" b="0" i="1" smtClean="0">
                            <a:latin typeface="Cambria Math" charset="0"/>
                          </a:rPr>
                          <m:t> </m:t>
                        </m:r>
                      </m:e>
                    </m:d>
                  </m:oMath>
                </a14:m>
                <a:r>
                  <a:rPr lang="en-US" sz="1400" b="0" dirty="0"/>
                  <a:t> </a:t>
                </a:r>
                <a14:m>
                  <m:oMath xmlns:m="http://schemas.openxmlformats.org/officeDocument/2006/math">
                    <m:r>
                      <a:rPr lang="en-US" sz="1400" b="0" i="0" smtClean="0">
                        <a:latin typeface="Cambria Math" charset="0"/>
                      </a:rPr>
                      <m:t>; </m:t>
                    </m:r>
                    <m:r>
                      <m:rPr>
                        <m:sty m:val="p"/>
                      </m:rPr>
                      <a:rPr lang="en-US" sz="1400" b="0" i="0" smtClean="0">
                        <a:latin typeface="Cambria Math" charset="0"/>
                      </a:rPr>
                      <m:t>where</m:t>
                    </m:r>
                    <m:r>
                      <a:rPr lang="en-US" sz="1400" b="0" i="0" smtClean="0">
                        <a:latin typeface="Cambria Math" charset="0"/>
                      </a:rPr>
                      <m:t> </m:t>
                    </m:r>
                    <m:r>
                      <a:rPr lang="en-US" sz="1400" b="0" i="1" smtClean="0">
                        <a:latin typeface="Cambria Math" charset="0"/>
                      </a:rPr>
                      <m:t>𝜃</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𝑚𝑜𝑑𝑒𝑙</m:t>
                    </m:r>
                    <m:r>
                      <a:rPr lang="en-US" sz="1400" b="0" i="1" smtClean="0">
                        <a:latin typeface="Cambria Math" charset="0"/>
                      </a:rPr>
                      <m:t> </m:t>
                    </m:r>
                    <m:r>
                      <a:rPr lang="en-US" sz="1400" b="0" i="1" smtClean="0">
                        <a:latin typeface="Cambria Math" charset="0"/>
                      </a:rPr>
                      <m:t>𝑝𝑎𝑟𝑎𝑚𝑠</m:t>
                    </m:r>
                  </m:oMath>
                </a14:m>
                <a:r>
                  <a:rPr lang="en-US" sz="1400" b="0" dirty="0"/>
                  <a:t>. </a:t>
                </a:r>
                <a:r>
                  <a:rPr lang="en-US" sz="1400" dirty="0"/>
                  <a:t>(A) </a:t>
                </a:r>
                <a:endParaRPr lang="en-US" sz="1400" b="0" dirty="0"/>
              </a:p>
              <a:p>
                <a:pPr marL="457200" lvl="1" indent="0" algn="ctr"/>
                <a:r>
                  <a:rPr lang="en-US" sz="1400" dirty="0"/>
                  <a:t>For instance if </a:t>
                </a:r>
                <a:r>
                  <a:rPr lang="en-US" sz="1400" i="1" dirty="0">
                    <a:latin typeface="Cambria Math" charset="0"/>
                  </a:rPr>
                  <a:t>t = 3 </a:t>
                </a:r>
                <a:r>
                  <a:rPr lang="en-US" sz="1400" dirty="0"/>
                  <a:t>then: </a:t>
                </a:r>
              </a:p>
              <a:p>
                <a:pPr marL="457200" lvl="1" indent="0" algn="ctr"/>
                <a:r>
                  <a:rPr lang="en-US" sz="1400" dirty="0"/>
                  <a:t>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𝑠</m:t>
                        </m:r>
                      </m:e>
                      <m:sup>
                        <m:r>
                          <a:rPr lang="en-US" sz="1400" b="0" i="1" smtClean="0">
                            <a:latin typeface="Cambria Math" charset="0"/>
                          </a:rPr>
                          <m:t>(3)</m:t>
                        </m:r>
                      </m:sup>
                    </m:sSup>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2</m:t>
                                </m:r>
                              </m:e>
                            </m:d>
                          </m:sup>
                        </m:sSup>
                        <m:r>
                          <a:rPr lang="en-US" sz="1400" b="0" i="1" smtClean="0">
                            <a:latin typeface="Cambria Math" charset="0"/>
                          </a:rPr>
                          <m:t>;</m:t>
                        </m:r>
                        <m:r>
                          <a:rPr lang="en-US" sz="1400" b="0" i="1" smtClean="0">
                            <a:latin typeface="Cambria Math" charset="0"/>
                          </a:rPr>
                          <m:t>𝜃</m:t>
                        </m:r>
                      </m:e>
                    </m:d>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1</m:t>
                                    </m:r>
                                  </m:e>
                                </m:d>
                              </m:sup>
                            </m:sSup>
                            <m:r>
                              <a:rPr lang="en-US" sz="1400" b="0" i="1" smtClean="0">
                                <a:latin typeface="Cambria Math" charset="0"/>
                              </a:rPr>
                              <m:t>;</m:t>
                            </m:r>
                            <m:r>
                              <a:rPr lang="en-US" sz="1400" b="0" i="1" smtClean="0">
                                <a:latin typeface="Cambria Math" charset="0"/>
                              </a:rPr>
                              <m:t>𝜃</m:t>
                            </m:r>
                          </m:e>
                        </m:d>
                        <m:r>
                          <a:rPr lang="en-US" sz="1400" b="0" i="1" smtClean="0">
                            <a:latin typeface="Cambria Math" charset="0"/>
                          </a:rPr>
                          <m:t>;</m:t>
                        </m:r>
                        <m:r>
                          <a:rPr lang="en-US" sz="1400" b="0" i="1" smtClean="0">
                            <a:latin typeface="Cambria Math" charset="0"/>
                          </a:rPr>
                          <m:t>𝜃</m:t>
                        </m:r>
                      </m:e>
                    </m:d>
                  </m:oMath>
                </a14:m>
                <a:endParaRPr lang="en-US" sz="1400" b="0" dirty="0"/>
              </a:p>
              <a:p>
                <a:pPr algn="ctr">
                  <a:buFont typeface="Arial" charset="0"/>
                  <a:buChar char="•"/>
                </a:pPr>
                <a:endParaRPr lang="en-US" sz="1400" i="1" dirty="0">
                  <a:latin typeface="Cambria Math" charset="0"/>
                </a:endParaRPr>
              </a:p>
              <a:p>
                <a:pPr algn="ctr">
                  <a:buFont typeface="Arial" charset="0"/>
                  <a:buChar char="•"/>
                </a:pPr>
                <a14:m>
                  <m:oMath xmlns:m="http://schemas.openxmlformats.org/officeDocument/2006/math">
                    <m:sSup>
                      <m:sSupPr>
                        <m:ctrlPr>
                          <a:rPr lang="en-US" sz="1400" i="1">
                            <a:latin typeface="Cambria Math" panose="02040503050406030204" pitchFamily="18" charset="0"/>
                          </a:rPr>
                        </m:ctrlPr>
                      </m:sSupPr>
                      <m:e>
                        <m:r>
                          <a:rPr lang="en-US" sz="1400" i="1">
                            <a:latin typeface="Cambria Math" charset="0"/>
                          </a:rPr>
                          <m:t>𝑠</m:t>
                        </m:r>
                      </m:e>
                      <m:sup>
                        <m:d>
                          <m:dPr>
                            <m:ctrlPr>
                              <a:rPr lang="en-US" sz="1400" i="1">
                                <a:latin typeface="Cambria Math" panose="02040503050406030204" pitchFamily="18" charset="0"/>
                              </a:rPr>
                            </m:ctrlPr>
                          </m:dPr>
                          <m:e>
                            <m:r>
                              <a:rPr lang="en-US" sz="1400" i="1">
                                <a:latin typeface="Cambria Math" charset="0"/>
                              </a:rPr>
                              <m:t>𝑡</m:t>
                            </m:r>
                          </m:e>
                        </m:d>
                      </m:sup>
                    </m:sSup>
                    <m:r>
                      <a:rPr lang="en-US" sz="1400" i="1">
                        <a:latin typeface="Cambria Math" charset="0"/>
                      </a:rPr>
                      <m:t>=</m:t>
                    </m:r>
                    <m:r>
                      <a:rPr lang="en-US" sz="1400" i="1">
                        <a:latin typeface="Cambria Math" charset="0"/>
                      </a:rPr>
                      <m:t>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charset="0"/>
                              </a:rPr>
                              <m:t>𝑠</m:t>
                            </m:r>
                          </m:e>
                          <m:sup>
                            <m:d>
                              <m:dPr>
                                <m:ctrlPr>
                                  <a:rPr lang="en-US" sz="1400" i="1">
                                    <a:latin typeface="Cambria Math" panose="02040503050406030204" pitchFamily="18" charset="0"/>
                                  </a:rPr>
                                </m:ctrlPr>
                              </m:dPr>
                              <m:e>
                                <m:r>
                                  <a:rPr lang="en-US" sz="1400" i="1">
                                    <a:latin typeface="Cambria Math" charset="0"/>
                                  </a:rPr>
                                  <m:t>𝑡</m:t>
                                </m:r>
                                <m:r>
                                  <a:rPr lang="en-US" sz="1400" i="1">
                                    <a:latin typeface="Cambria Math" charset="0"/>
                                  </a:rPr>
                                  <m:t> −1</m:t>
                                </m:r>
                              </m:e>
                            </m:d>
                          </m:sup>
                        </m:sSup>
                        <m:r>
                          <a:rPr lang="en-US" sz="1400" i="1">
                            <a:latin typeface="Cambria Math" charset="0"/>
                          </a:rPr>
                          <m:t>, </m:t>
                        </m:r>
                        <m:sSup>
                          <m:sSupPr>
                            <m:ctrlPr>
                              <a:rPr lang="en-US" sz="1400" i="1">
                                <a:latin typeface="Cambria Math" panose="02040503050406030204" pitchFamily="18" charset="0"/>
                              </a:rPr>
                            </m:ctrlPr>
                          </m:sSupPr>
                          <m:e>
                            <m:r>
                              <a:rPr lang="en-US" sz="1400" i="1">
                                <a:latin typeface="Cambria Math" charset="0"/>
                              </a:rPr>
                              <m:t>𝑥</m:t>
                            </m:r>
                          </m:e>
                          <m:sup>
                            <m:r>
                              <a:rPr lang="en-US" sz="1400" i="1">
                                <a:latin typeface="Cambria Math" charset="0"/>
                              </a:rPr>
                              <m:t>(</m:t>
                            </m:r>
                            <m:r>
                              <a:rPr lang="en-US" sz="1400" i="1">
                                <a:latin typeface="Cambria Math" charset="0"/>
                              </a:rPr>
                              <m:t>𝑡</m:t>
                            </m:r>
                            <m:r>
                              <a:rPr lang="en-US" sz="1400" i="1">
                                <a:latin typeface="Cambria Math" charset="0"/>
                              </a:rPr>
                              <m:t>)</m:t>
                            </m:r>
                          </m:sup>
                        </m:sSup>
                        <m:r>
                          <a:rPr lang="en-US" sz="1400" i="1">
                            <a:latin typeface="Cambria Math" charset="0"/>
                          </a:rPr>
                          <m:t>; </m:t>
                        </m:r>
                        <m:r>
                          <a:rPr lang="en-US" sz="1400" i="1">
                            <a:latin typeface="Cambria Math" charset="0"/>
                          </a:rPr>
                          <m:t>𝜃</m:t>
                        </m:r>
                        <m:r>
                          <a:rPr lang="en-US" sz="1400" i="1">
                            <a:latin typeface="Cambria Math" charset="0"/>
                          </a:rPr>
                          <m:t> </m:t>
                        </m:r>
                      </m:e>
                    </m:d>
                    <m:r>
                      <a:rPr lang="en-US" sz="1400" b="0" i="1" smtClean="0">
                        <a:latin typeface="Cambria Math" charset="0"/>
                      </a:rPr>
                      <m:t>; </m:t>
                    </m:r>
                    <m:r>
                      <a:rPr lang="en-US" sz="1400" b="0" i="1" smtClean="0">
                        <a:latin typeface="Cambria Math" charset="0"/>
                      </a:rPr>
                      <m:t>𝑤h𝑒𝑟𝑒</m:t>
                    </m:r>
                    <m:r>
                      <a:rPr lang="en-US" sz="1400" b="0" i="1" smtClean="0">
                        <a:latin typeface="Cambria Math" charset="0"/>
                      </a:rPr>
                      <m:t> </m:t>
                    </m:r>
                    <m:r>
                      <a:rPr lang="en-US" sz="1400" b="0" i="1" smtClean="0">
                        <a:latin typeface="Cambria Math" charset="0"/>
                      </a:rPr>
                      <m:t>𝑥</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𝑒𝑥𝑡𝑒𝑟𝑛𝑎𝑙</m:t>
                    </m:r>
                    <m:r>
                      <a:rPr lang="en-US" sz="1400" b="0" i="1" smtClean="0">
                        <a:latin typeface="Cambria Math" charset="0"/>
                      </a:rPr>
                      <m:t> </m:t>
                    </m:r>
                    <m:r>
                      <a:rPr lang="en-US" sz="1400" b="0" i="1" smtClean="0">
                        <a:latin typeface="Cambria Math" charset="0"/>
                      </a:rPr>
                      <m:t>𝑠𝑖𝑔𝑛𝑎𝑙</m:t>
                    </m:r>
                    <m:r>
                      <a:rPr lang="en-US" sz="1400" b="0" i="1" smtClean="0">
                        <a:latin typeface="Cambria Math" charset="0"/>
                      </a:rPr>
                      <m:t> </m:t>
                    </m:r>
                    <m:r>
                      <a:rPr lang="en-US" sz="1400" b="0" i="1" smtClean="0">
                        <a:latin typeface="Cambria Math" charset="0"/>
                      </a:rPr>
                      <m:t>𝑠𝑢𝑐h</m:t>
                    </m:r>
                    <m:r>
                      <a:rPr lang="en-US" sz="1400" b="0" i="1" smtClean="0">
                        <a:latin typeface="Cambria Math" charset="0"/>
                      </a:rPr>
                      <m:t> </m:t>
                    </m:r>
                    <m:r>
                      <a:rPr lang="en-US" sz="1400" b="0" i="1" smtClean="0">
                        <a:latin typeface="Cambria Math" charset="0"/>
                      </a:rPr>
                      <m:t>𝑎𝑠</m:t>
                    </m:r>
                    <m:r>
                      <a:rPr lang="en-US" sz="1400" b="0" i="1" smtClean="0">
                        <a:latin typeface="Cambria Math" charset="0"/>
                      </a:rPr>
                      <m:t> </m:t>
                    </m:r>
                    <m:r>
                      <a:rPr lang="en-US" sz="1400" b="0" i="1" smtClean="0">
                        <a:latin typeface="Cambria Math" charset="0"/>
                      </a:rPr>
                      <m:t>𝑖𝑛𝑝𝑢𝑡</m:t>
                    </m:r>
                    <m:r>
                      <a:rPr lang="en-US" sz="1400" b="0" i="1" smtClean="0">
                        <a:latin typeface="Cambria Math" charset="0"/>
                      </a:rPr>
                      <m:t> </m:t>
                    </m:r>
                    <m:r>
                      <a:rPr lang="en-US" sz="1400" b="0" i="1" smtClean="0">
                        <a:latin typeface="Cambria Math" charset="0"/>
                      </a:rPr>
                      <m:t>𝑣𝑒𝑐𝑡𝑜𝑟</m:t>
                    </m:r>
                    <m:r>
                      <a:rPr lang="en-US" sz="1400" i="1">
                        <a:latin typeface="Cambria Math" charset="0"/>
                      </a:rPr>
                      <m:t> </m:t>
                    </m:r>
                  </m:oMath>
                </a14:m>
                <a:r>
                  <a:rPr lang="en-US" sz="1400" dirty="0"/>
                  <a:t>(B) </a:t>
                </a:r>
              </a:p>
              <a:p>
                <a:pPr algn="ctr">
                  <a:buFont typeface="Arial" charset="0"/>
                  <a:buChar char="•"/>
                </a:pPr>
                <a:endParaRPr lang="en-US" sz="1400" i="1" dirty="0">
                  <a:latin typeface="Cambria Math" charset="0"/>
                </a:endParaRPr>
              </a:p>
              <a:p>
                <a:pPr algn="ctr">
                  <a:buFont typeface="Arial" charset="0"/>
                  <a:buChar char="•"/>
                </a:pP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charset="0"/>
                          </a:rPr>
                          <m:t>h</m:t>
                        </m:r>
                      </m:e>
                      <m:sup>
                        <m:d>
                          <m:dPr>
                            <m:ctrlPr>
                              <a:rPr lang="en-US" sz="1400" i="1">
                                <a:latin typeface="Cambria Math" panose="02040503050406030204" pitchFamily="18" charset="0"/>
                              </a:rPr>
                            </m:ctrlPr>
                          </m:dPr>
                          <m:e>
                            <m:r>
                              <a:rPr lang="en-US" sz="1400" i="1">
                                <a:latin typeface="Cambria Math" charset="0"/>
                              </a:rPr>
                              <m:t>𝑡</m:t>
                            </m:r>
                          </m:e>
                        </m:d>
                      </m:sup>
                    </m:sSup>
                    <m:r>
                      <a:rPr lang="en-US" sz="1400" i="1">
                        <a:latin typeface="Cambria Math" charset="0"/>
                      </a:rPr>
                      <m:t>=</m:t>
                    </m:r>
                    <m:r>
                      <a:rPr lang="en-US" sz="1400" i="1">
                        <a:latin typeface="Cambria Math" charset="0"/>
                      </a:rPr>
                      <m:t>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b="0" i="1" smtClean="0">
                                <a:latin typeface="Cambria Math" charset="0"/>
                              </a:rPr>
                              <m:t>h</m:t>
                            </m:r>
                          </m:e>
                          <m:sup>
                            <m:d>
                              <m:dPr>
                                <m:ctrlPr>
                                  <a:rPr lang="en-US" sz="1400" i="1">
                                    <a:latin typeface="Cambria Math" panose="02040503050406030204" pitchFamily="18" charset="0"/>
                                  </a:rPr>
                                </m:ctrlPr>
                              </m:dPr>
                              <m:e>
                                <m:r>
                                  <a:rPr lang="en-US" sz="1400" i="1">
                                    <a:latin typeface="Cambria Math" charset="0"/>
                                  </a:rPr>
                                  <m:t>𝑡</m:t>
                                </m:r>
                                <m:r>
                                  <a:rPr lang="en-US" sz="1400" i="1">
                                    <a:latin typeface="Cambria Math" charset="0"/>
                                  </a:rPr>
                                  <m:t> −1</m:t>
                                </m:r>
                              </m:e>
                            </m:d>
                          </m:sup>
                        </m:sSup>
                        <m:r>
                          <a:rPr lang="en-US" sz="1400" i="1">
                            <a:latin typeface="Cambria Math" charset="0"/>
                          </a:rPr>
                          <m:t>, </m:t>
                        </m:r>
                        <m:sSup>
                          <m:sSupPr>
                            <m:ctrlPr>
                              <a:rPr lang="en-US" sz="1400" i="1">
                                <a:latin typeface="Cambria Math" panose="02040503050406030204" pitchFamily="18" charset="0"/>
                              </a:rPr>
                            </m:ctrlPr>
                          </m:sSupPr>
                          <m:e>
                            <m:r>
                              <a:rPr lang="en-US" sz="1400" i="1">
                                <a:latin typeface="Cambria Math" charset="0"/>
                              </a:rPr>
                              <m:t>𝑥</m:t>
                            </m:r>
                          </m:e>
                          <m:sup>
                            <m:r>
                              <a:rPr lang="en-US" sz="1400" i="1">
                                <a:latin typeface="Cambria Math" charset="0"/>
                              </a:rPr>
                              <m:t>(</m:t>
                            </m:r>
                            <m:r>
                              <a:rPr lang="en-US" sz="1400" i="1">
                                <a:latin typeface="Cambria Math" charset="0"/>
                              </a:rPr>
                              <m:t>𝑡</m:t>
                            </m:r>
                            <m:r>
                              <a:rPr lang="en-US" sz="1400" i="1">
                                <a:latin typeface="Cambria Math" charset="0"/>
                              </a:rPr>
                              <m:t>)</m:t>
                            </m:r>
                          </m:sup>
                        </m:sSup>
                        <m:r>
                          <a:rPr lang="en-US" sz="1400" i="1">
                            <a:latin typeface="Cambria Math" charset="0"/>
                          </a:rPr>
                          <m:t>; </m:t>
                        </m:r>
                        <m:r>
                          <a:rPr lang="en-US" sz="1400" i="1">
                            <a:latin typeface="Cambria Math" charset="0"/>
                            <a:ea typeface="Cambria Math" charset="0"/>
                            <a:cs typeface="Cambria Math" charset="0"/>
                          </a:rPr>
                          <m:t>𝜃</m:t>
                        </m:r>
                        <m:r>
                          <a:rPr lang="en-US" sz="1400" i="1">
                            <a:latin typeface="Cambria Math" charset="0"/>
                          </a:rPr>
                          <m:t> </m:t>
                        </m:r>
                      </m:e>
                    </m:d>
                    <m:r>
                      <a:rPr lang="en-US" sz="1400" b="0" i="1" smtClean="0">
                        <a:latin typeface="Cambria Math" charset="0"/>
                      </a:rPr>
                      <m:t>;</m:t>
                    </m:r>
                    <m:r>
                      <a:rPr lang="en-US" sz="1400" b="0" i="1" smtClean="0">
                        <a:latin typeface="Cambria Math" charset="0"/>
                      </a:rPr>
                      <m:t>𝑤h𝑒𝑟𝑒</m:t>
                    </m:r>
                    <m:r>
                      <a:rPr lang="en-US" sz="1400" b="0" i="1" smtClean="0">
                        <a:latin typeface="Cambria Math" charset="0"/>
                      </a:rPr>
                      <m:t> </m:t>
                    </m:r>
                    <m:r>
                      <a:rPr lang="en-US" sz="1400" b="0" i="1" smtClean="0">
                        <a:latin typeface="Cambria Math" charset="0"/>
                      </a:rPr>
                      <m:t>h</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𝑠𝑡𝑎𝑡𝑒</m:t>
                    </m:r>
                    <m:r>
                      <a:rPr lang="en-US" sz="1400" b="0" i="1" smtClean="0">
                        <a:latin typeface="Cambria Math" charset="0"/>
                      </a:rPr>
                      <m:t> </m:t>
                    </m:r>
                    <m:r>
                      <a:rPr lang="en-US" sz="1400" b="0" i="1" smtClean="0">
                        <a:latin typeface="Cambria Math" charset="0"/>
                      </a:rPr>
                      <m:t>𝑜𝑓</m:t>
                    </m:r>
                    <m:r>
                      <a:rPr lang="en-US" sz="1400" b="0" i="1" smtClean="0">
                        <a:latin typeface="Cambria Math" charset="0"/>
                      </a:rPr>
                      <m:t> </m:t>
                    </m:r>
                    <m:r>
                      <a:rPr lang="en-US" sz="1400" b="0" i="1" smtClean="0">
                        <a:latin typeface="Cambria Math" charset="0"/>
                      </a:rPr>
                      <m:t>h𝑖𝑑𝑑𝑒𝑛</m:t>
                    </m:r>
                    <m:r>
                      <a:rPr lang="en-US" sz="1400" b="0" i="1" smtClean="0">
                        <a:latin typeface="Cambria Math" charset="0"/>
                      </a:rPr>
                      <m:t> </m:t>
                    </m:r>
                    <m:r>
                      <a:rPr lang="en-US" sz="1400" b="0" i="1" smtClean="0">
                        <a:latin typeface="Cambria Math" charset="0"/>
                      </a:rPr>
                      <m:t>𝑛𝑜𝑑𝑒</m:t>
                    </m:r>
                  </m:oMath>
                </a14:m>
                <a:r>
                  <a:rPr lang="en-US" sz="1400" dirty="0"/>
                  <a:t> </a:t>
                </a:r>
                <a:r>
                  <a:rPr lang="de-DE" sz="1400" dirty="0"/>
                  <a:t>(C)</a:t>
                </a:r>
                <a:endParaRPr lang="en-US" sz="1400" dirty="0"/>
              </a:p>
              <a:p>
                <a:pPr algn="ctr">
                  <a:buFont typeface="Arial" charset="0"/>
                  <a:buChar char="•"/>
                </a:pPr>
                <a:endParaRPr lang="en-US" sz="1400" b="0" dirty="0"/>
              </a:p>
              <a:p>
                <a:pPr lvl="1" algn="ctr">
                  <a:buFont typeface="Arial" charset="0"/>
                  <a:buChar char="•"/>
                </a:pPr>
                <a:endParaRPr lang="en-US" sz="1400" dirty="0"/>
              </a:p>
              <a:p>
                <a:pPr algn="ctr">
                  <a:buFont typeface="Arial" charset="0"/>
                  <a:buChar char="•"/>
                </a:pPr>
                <a:endParaRPr lang="en-US" sz="1400" dirty="0"/>
              </a:p>
            </p:txBody>
          </p:sp>
        </mc:Choice>
        <mc:Fallback xmlns="">
          <p:sp>
            <p:nvSpPr>
              <p:cNvPr id="15363" name="Rectangle 7"/>
              <p:cNvSpPr>
                <a:spLocks noRot="1" noChangeAspect="1" noMove="1" noResize="1" noEditPoints="1" noAdjustHandles="1" noChangeArrowheads="1" noChangeShapeType="1" noTextEdit="1"/>
              </p:cNvSpPr>
              <p:nvPr/>
            </p:nvSpPr>
            <p:spPr bwMode="auto">
              <a:xfrm>
                <a:off x="119061" y="681037"/>
                <a:ext cx="7550557" cy="2373727"/>
              </a:xfrm>
              <a:prstGeom prst="rect">
                <a:avLst/>
              </a:prstGeom>
              <a:blipFill rotWithShape="0">
                <a:blip r:embed="rId4"/>
                <a:stretch>
                  <a:fillRect t="-100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42" name="Group 41"/>
          <p:cNvGrpSpPr/>
          <p:nvPr/>
        </p:nvGrpSpPr>
        <p:grpSpPr>
          <a:xfrm>
            <a:off x="1377705" y="2800641"/>
            <a:ext cx="5234477" cy="1147158"/>
            <a:chOff x="935665" y="3550453"/>
            <a:chExt cx="5234477" cy="1147158"/>
          </a:xfrm>
        </p:grpSpPr>
        <p:sp>
          <p:nvSpPr>
            <p:cNvPr id="7" name="Oval 6"/>
            <p:cNvSpPr/>
            <p:nvPr/>
          </p:nvSpPr>
          <p:spPr>
            <a:xfrm>
              <a:off x="935665" y="42368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1070344" y="4328739"/>
              <a:ext cx="205562" cy="276999"/>
            </a:xfrm>
            <a:prstGeom prst="rect">
              <a:avLst/>
            </a:prstGeom>
            <a:noFill/>
          </p:spPr>
          <p:txBody>
            <a:bodyPr wrap="square" rtlCol="0">
              <a:spAutoFit/>
            </a:bodyPr>
            <a:lstStyle/>
            <a:p>
              <a:r>
                <a:rPr lang="en-US" sz="1200" dirty="0"/>
                <a:t>x</a:t>
              </a:r>
            </a:p>
          </p:txBody>
        </p:sp>
        <p:sp>
          <p:nvSpPr>
            <p:cNvPr id="9" name="Oval 8"/>
            <p:cNvSpPr/>
            <p:nvPr/>
          </p:nvSpPr>
          <p:spPr>
            <a:xfrm>
              <a:off x="935665" y="356358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1049080" y="3648368"/>
              <a:ext cx="205562" cy="276999"/>
            </a:xfrm>
            <a:prstGeom prst="rect">
              <a:avLst/>
            </a:prstGeom>
            <a:noFill/>
          </p:spPr>
          <p:txBody>
            <a:bodyPr wrap="square" rtlCol="0">
              <a:spAutoFit/>
            </a:bodyPr>
            <a:lstStyle/>
            <a:p>
              <a:r>
                <a:rPr lang="en-US" sz="1200" dirty="0"/>
                <a:t>h</a:t>
              </a:r>
            </a:p>
          </p:txBody>
        </p:sp>
        <p:cxnSp>
          <p:nvCxnSpPr>
            <p:cNvPr id="11" name="Straight Arrow Connector 10"/>
            <p:cNvCxnSpPr>
              <a:stCxn id="7" idx="0"/>
              <a:endCxn id="9" idx="4"/>
            </p:cNvCxnSpPr>
            <p:nvPr/>
          </p:nvCxnSpPr>
          <p:spPr>
            <a:xfrm flipV="1">
              <a:off x="1173126" y="4024328"/>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Curved Connector 4"/>
            <p:cNvCxnSpPr>
              <a:stCxn id="9" idx="7"/>
              <a:endCxn id="9" idx="5"/>
            </p:cNvCxnSpPr>
            <p:nvPr/>
          </p:nvCxnSpPr>
          <p:spPr>
            <a:xfrm rot="16200000" flipH="1">
              <a:off x="1178137" y="3793956"/>
              <a:ext cx="325796" cy="12700"/>
            </a:xfrm>
            <a:prstGeom prst="curvedConnector5">
              <a:avLst>
                <a:gd name="adj1" fmla="val -44058"/>
                <a:gd name="adj2" fmla="val 3484913"/>
                <a:gd name="adj3" fmla="val 109246"/>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516911" y="4130597"/>
              <a:ext cx="971107" cy="214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648047" y="4130597"/>
              <a:ext cx="606056" cy="261610"/>
            </a:xfrm>
            <a:prstGeom prst="rect">
              <a:avLst/>
            </a:prstGeom>
            <a:noFill/>
          </p:spPr>
          <p:txBody>
            <a:bodyPr wrap="square" rtlCol="0">
              <a:spAutoFit/>
            </a:bodyPr>
            <a:lstStyle/>
            <a:p>
              <a:r>
                <a:rPr lang="en-US" sz="1100" dirty="0"/>
                <a:t>Unfold</a:t>
              </a:r>
            </a:p>
          </p:txBody>
        </p:sp>
        <p:sp>
          <p:nvSpPr>
            <p:cNvPr id="27" name="Oval 26"/>
            <p:cNvSpPr/>
            <p:nvPr/>
          </p:nvSpPr>
          <p:spPr>
            <a:xfrm>
              <a:off x="3356344" y="423332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3324446" y="431290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324446" y="4312901"/>
                  <a:ext cx="205562" cy="292837"/>
                </a:xfrm>
                <a:prstGeom prst="rect">
                  <a:avLst/>
                </a:prstGeom>
                <a:blipFill rotWithShape="0">
                  <a:blip r:embed="rId5"/>
                  <a:stretch>
                    <a:fillRect r="-152941"/>
                  </a:stretch>
                </a:blipFill>
              </p:spPr>
              <p:txBody>
                <a:bodyPr/>
                <a:lstStyle/>
                <a:p>
                  <a:r>
                    <a:rPr lang="en-US">
                      <a:noFill/>
                    </a:rPr>
                    <a:t> </a:t>
                  </a:r>
                </a:p>
              </p:txBody>
            </p:sp>
          </mc:Fallback>
        </mc:AlternateContent>
        <p:sp>
          <p:nvSpPr>
            <p:cNvPr id="29" name="Oval 28"/>
            <p:cNvSpPr/>
            <p:nvPr/>
          </p:nvSpPr>
          <p:spPr>
            <a:xfrm>
              <a:off x="3356344" y="3560041"/>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31" name="Straight Arrow Connector 30"/>
            <p:cNvCxnSpPr/>
            <p:nvPr/>
          </p:nvCxnSpPr>
          <p:spPr>
            <a:xfrm flipV="1">
              <a:off x="3593805" y="4020785"/>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338622" y="3653887"/>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338622" y="3653887"/>
                  <a:ext cx="205562" cy="292837"/>
                </a:xfrm>
                <a:prstGeom prst="rect">
                  <a:avLst/>
                </a:prstGeom>
                <a:blipFill rotWithShape="0">
                  <a:blip r:embed="rId6"/>
                  <a:stretch>
                    <a:fillRect r="-150000"/>
                  </a:stretch>
                </a:blipFill>
              </p:spPr>
              <p:txBody>
                <a:bodyPr/>
                <a:lstStyle/>
                <a:p>
                  <a:r>
                    <a:rPr lang="en-US">
                      <a:noFill/>
                    </a:rPr>
                    <a:t> </a:t>
                  </a:r>
                </a:p>
              </p:txBody>
            </p:sp>
          </mc:Fallback>
        </mc:AlternateContent>
        <p:sp>
          <p:nvSpPr>
            <p:cNvPr id="38" name="Oval 37"/>
            <p:cNvSpPr/>
            <p:nvPr/>
          </p:nvSpPr>
          <p:spPr>
            <a:xfrm>
              <a:off x="2573722" y="3556495"/>
              <a:ext cx="474921" cy="460744"/>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2573722" y="364292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sup>
                        </m:sSup>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2573722" y="3642921"/>
                  <a:ext cx="205562" cy="292837"/>
                </a:xfrm>
                <a:prstGeom prst="rect">
                  <a:avLst/>
                </a:prstGeom>
                <a:blipFill rotWithShape="0">
                  <a:blip r:embed="rId7"/>
                  <a:stretch>
                    <a:fillRect r="-115152"/>
                  </a:stretch>
                </a:blipFill>
              </p:spPr>
              <p:txBody>
                <a:bodyPr/>
                <a:lstStyle/>
                <a:p>
                  <a:r>
                    <a:rPr lang="en-US">
                      <a:noFill/>
                    </a:rPr>
                    <a:t> </a:t>
                  </a:r>
                </a:p>
              </p:txBody>
            </p:sp>
          </mc:Fallback>
        </mc:AlternateContent>
        <p:cxnSp>
          <p:nvCxnSpPr>
            <p:cNvPr id="40" name="Straight Arrow Connector 39"/>
            <p:cNvCxnSpPr>
              <a:endCxn id="37" idx="1"/>
            </p:cNvCxnSpPr>
            <p:nvPr/>
          </p:nvCxnSpPr>
          <p:spPr>
            <a:xfrm>
              <a:off x="3057504" y="3800306"/>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3134574" y="3783394"/>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41" name="Rectangle 40"/>
                <p:cNvSpPr>
                  <a:spLocks noRot="1" noChangeAspect="1" noMove="1" noResize="1" noEditPoints="1" noAdjustHandles="1" noChangeArrowheads="1" noChangeShapeType="1" noTextEdit="1"/>
                </p:cNvSpPr>
                <p:nvPr/>
              </p:nvSpPr>
              <p:spPr>
                <a:xfrm>
                  <a:off x="3134574" y="3783394"/>
                  <a:ext cx="193415" cy="261610"/>
                </a:xfrm>
                <a:prstGeom prst="rect">
                  <a:avLst/>
                </a:prstGeom>
                <a:blipFill rotWithShape="0">
                  <a:blip r:embed="rId8"/>
                  <a:stretch>
                    <a:fillRect r="-25806" b="-4651"/>
                  </a:stretch>
                </a:blipFill>
              </p:spPr>
              <p:txBody>
                <a:bodyPr/>
                <a:lstStyle/>
                <a:p>
                  <a:r>
                    <a:rPr lang="en-US">
                      <a:noFill/>
                    </a:rPr>
                    <a:t> </a:t>
                  </a:r>
                </a:p>
              </p:txBody>
            </p:sp>
          </mc:Fallback>
        </mc:AlternateContent>
        <p:sp>
          <p:nvSpPr>
            <p:cNvPr id="45" name="Oval 44"/>
            <p:cNvSpPr/>
            <p:nvPr/>
          </p:nvSpPr>
          <p:spPr>
            <a:xfrm>
              <a:off x="4132460" y="42368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6" name="TextBox 45"/>
                <p:cNvSpPr txBox="1"/>
                <p:nvPr/>
              </p:nvSpPr>
              <p:spPr>
                <a:xfrm>
                  <a:off x="4192648" y="4302987"/>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m:t>
                            </m:r>
                          </m:sup>
                        </m:sSup>
                      </m:oMath>
                    </m:oMathPara>
                  </a14:m>
                  <a:endParaRPr lang="en-US"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192648" y="4302987"/>
                  <a:ext cx="205562" cy="292837"/>
                </a:xfrm>
                <a:prstGeom prst="rect">
                  <a:avLst/>
                </a:prstGeom>
                <a:blipFill rotWithShape="0">
                  <a:blip r:embed="rId9"/>
                  <a:stretch>
                    <a:fillRect r="-82353"/>
                  </a:stretch>
                </a:blipFill>
              </p:spPr>
              <p:txBody>
                <a:bodyPr/>
                <a:lstStyle/>
                <a:p>
                  <a:r>
                    <a:rPr lang="en-US">
                      <a:noFill/>
                    </a:rPr>
                    <a:t> </a:t>
                  </a:r>
                </a:p>
              </p:txBody>
            </p:sp>
          </mc:Fallback>
        </mc:AlternateContent>
        <p:sp>
          <p:nvSpPr>
            <p:cNvPr id="47" name="Oval 46"/>
            <p:cNvSpPr/>
            <p:nvPr/>
          </p:nvSpPr>
          <p:spPr>
            <a:xfrm>
              <a:off x="4132460" y="356358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8" name="Straight Arrow Connector 47"/>
            <p:cNvCxnSpPr/>
            <p:nvPr/>
          </p:nvCxnSpPr>
          <p:spPr>
            <a:xfrm flipV="1">
              <a:off x="4369921" y="4024328"/>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4192648" y="3663663"/>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𝑡</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m:t>
                            </m:r>
                          </m:sup>
                        </m:sSup>
                      </m:oMath>
                    </m:oMathPara>
                  </a14:m>
                  <a:endParaRPr lang="en-US" sz="1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192648" y="3663663"/>
                  <a:ext cx="205562" cy="292837"/>
                </a:xfrm>
                <a:prstGeom prst="rect">
                  <a:avLst/>
                </a:prstGeom>
                <a:blipFill rotWithShape="0">
                  <a:blip r:embed="rId10"/>
                  <a:stretch>
                    <a:fillRect r="-70588"/>
                  </a:stretch>
                </a:blipFill>
              </p:spPr>
              <p:txBody>
                <a:bodyPr/>
                <a:lstStyle/>
                <a:p>
                  <a:r>
                    <a:rPr lang="en-US">
                      <a:noFill/>
                    </a:rPr>
                    <a:t> </a:t>
                  </a:r>
                </a:p>
              </p:txBody>
            </p:sp>
          </mc:Fallback>
        </mc:AlternateContent>
        <p:cxnSp>
          <p:nvCxnSpPr>
            <p:cNvPr id="50" name="Straight Arrow Connector 49"/>
            <p:cNvCxnSpPr/>
            <p:nvPr/>
          </p:nvCxnSpPr>
          <p:spPr>
            <a:xfrm>
              <a:off x="3833620" y="3803849"/>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3910690" y="3786937"/>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51" name="Rectangle 50"/>
                <p:cNvSpPr>
                  <a:spLocks noRot="1" noChangeAspect="1" noMove="1" noResize="1" noEditPoints="1" noAdjustHandles="1" noChangeArrowheads="1" noChangeShapeType="1" noTextEdit="1"/>
                </p:cNvSpPr>
                <p:nvPr/>
              </p:nvSpPr>
              <p:spPr>
                <a:xfrm>
                  <a:off x="3910690" y="3786937"/>
                  <a:ext cx="193415" cy="261610"/>
                </a:xfrm>
                <a:prstGeom prst="rect">
                  <a:avLst/>
                </a:prstGeom>
                <a:blipFill rotWithShape="0">
                  <a:blip r:embed="rId11"/>
                  <a:stretch>
                    <a:fillRect r="-21875" b="-6977"/>
                  </a:stretch>
                </a:blipFill>
              </p:spPr>
              <p:txBody>
                <a:bodyPr/>
                <a:lstStyle/>
                <a:p>
                  <a:r>
                    <a:rPr lang="en-US">
                      <a:noFill/>
                    </a:rPr>
                    <a:t> </a:t>
                  </a:r>
                </a:p>
              </p:txBody>
            </p:sp>
          </mc:Fallback>
        </mc:AlternateContent>
        <p:sp>
          <p:nvSpPr>
            <p:cNvPr id="52" name="Oval 51"/>
            <p:cNvSpPr/>
            <p:nvPr/>
          </p:nvSpPr>
          <p:spPr>
            <a:xfrm>
              <a:off x="4919105" y="4229778"/>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3" name="TextBox 52"/>
                <p:cNvSpPr txBox="1"/>
                <p:nvPr/>
              </p:nvSpPr>
              <p:spPr>
                <a:xfrm>
                  <a:off x="4887207" y="4309355"/>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887207" y="4309355"/>
                  <a:ext cx="205562" cy="292837"/>
                </a:xfrm>
                <a:prstGeom prst="rect">
                  <a:avLst/>
                </a:prstGeom>
                <a:blipFill rotWithShape="0">
                  <a:blip r:embed="rId12"/>
                  <a:stretch>
                    <a:fillRect r="-152941"/>
                  </a:stretch>
                </a:blipFill>
              </p:spPr>
              <p:txBody>
                <a:bodyPr/>
                <a:lstStyle/>
                <a:p>
                  <a:r>
                    <a:rPr lang="en-US">
                      <a:noFill/>
                    </a:rPr>
                    <a:t> </a:t>
                  </a:r>
                </a:p>
              </p:txBody>
            </p:sp>
          </mc:Fallback>
        </mc:AlternateContent>
        <p:sp>
          <p:nvSpPr>
            <p:cNvPr id="54" name="Oval 53"/>
            <p:cNvSpPr/>
            <p:nvPr/>
          </p:nvSpPr>
          <p:spPr>
            <a:xfrm>
              <a:off x="4919105" y="3556495"/>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55" name="Straight Arrow Connector 54"/>
            <p:cNvCxnSpPr/>
            <p:nvPr/>
          </p:nvCxnSpPr>
          <p:spPr>
            <a:xfrm flipV="1">
              <a:off x="5156566" y="4017239"/>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901383" y="365034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56" name="TextBox 55"/>
                <p:cNvSpPr txBox="1">
                  <a:spLocks noRot="1" noChangeAspect="1" noMove="1" noResize="1" noEditPoints="1" noAdjustHandles="1" noChangeArrowheads="1" noChangeShapeType="1" noTextEdit="1"/>
                </p:cNvSpPr>
                <p:nvPr/>
              </p:nvSpPr>
              <p:spPr>
                <a:xfrm>
                  <a:off x="4901383" y="3650341"/>
                  <a:ext cx="205562" cy="292837"/>
                </a:xfrm>
                <a:prstGeom prst="rect">
                  <a:avLst/>
                </a:prstGeom>
                <a:blipFill rotWithShape="0">
                  <a:blip r:embed="rId13"/>
                  <a:stretch>
                    <a:fillRect r="-157576"/>
                  </a:stretch>
                </a:blipFill>
              </p:spPr>
              <p:txBody>
                <a:bodyPr/>
                <a:lstStyle/>
                <a:p>
                  <a:r>
                    <a:rPr lang="en-US">
                      <a:noFill/>
                    </a:rPr>
                    <a:t> </a:t>
                  </a:r>
                </a:p>
              </p:txBody>
            </p:sp>
          </mc:Fallback>
        </mc:AlternateContent>
        <p:cxnSp>
          <p:nvCxnSpPr>
            <p:cNvPr id="57" name="Straight Arrow Connector 56"/>
            <p:cNvCxnSpPr/>
            <p:nvPr/>
          </p:nvCxnSpPr>
          <p:spPr>
            <a:xfrm>
              <a:off x="4620265" y="3796760"/>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57"/>
                <p:cNvSpPr/>
                <p:nvPr/>
              </p:nvSpPr>
              <p:spPr>
                <a:xfrm>
                  <a:off x="4697335" y="3779848"/>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58" name="Rectangle 57"/>
                <p:cNvSpPr>
                  <a:spLocks noRot="1" noChangeAspect="1" noMove="1" noResize="1" noEditPoints="1" noAdjustHandles="1" noChangeArrowheads="1" noChangeShapeType="1" noTextEdit="1"/>
                </p:cNvSpPr>
                <p:nvPr/>
              </p:nvSpPr>
              <p:spPr>
                <a:xfrm>
                  <a:off x="4697335" y="3779848"/>
                  <a:ext cx="193415" cy="261610"/>
                </a:xfrm>
                <a:prstGeom prst="rect">
                  <a:avLst/>
                </a:prstGeom>
                <a:blipFill rotWithShape="0">
                  <a:blip r:embed="rId11"/>
                  <a:stretch>
                    <a:fillRect r="-21875" b="-6977"/>
                  </a:stretch>
                </a:blipFill>
              </p:spPr>
              <p:txBody>
                <a:bodyPr/>
                <a:lstStyle/>
                <a:p>
                  <a:r>
                    <a:rPr lang="en-US">
                      <a:noFill/>
                    </a:rPr>
                    <a:t> </a:t>
                  </a:r>
                </a:p>
              </p:txBody>
            </p:sp>
          </mc:Fallback>
        </mc:AlternateContent>
        <p:sp>
          <p:nvSpPr>
            <p:cNvPr id="59" name="Oval 58"/>
            <p:cNvSpPr/>
            <p:nvPr/>
          </p:nvSpPr>
          <p:spPr>
            <a:xfrm>
              <a:off x="5695221" y="3550453"/>
              <a:ext cx="474921" cy="460744"/>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0" name="TextBox 59"/>
                <p:cNvSpPr txBox="1"/>
                <p:nvPr/>
              </p:nvSpPr>
              <p:spPr>
                <a:xfrm>
                  <a:off x="5695221" y="3636879"/>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sup>
                        </m:sSup>
                      </m:oMath>
                    </m:oMathPara>
                  </a14:m>
                  <a:endParaRPr lang="en-US" sz="1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5695221" y="3636879"/>
                  <a:ext cx="205562" cy="292837"/>
                </a:xfrm>
                <a:prstGeom prst="rect">
                  <a:avLst/>
                </a:prstGeom>
                <a:blipFill rotWithShape="0">
                  <a:blip r:embed="rId7"/>
                  <a:stretch>
                    <a:fillRect r="-115152"/>
                  </a:stretch>
                </a:blipFill>
              </p:spPr>
              <p:txBody>
                <a:bodyPr/>
                <a:lstStyle/>
                <a:p>
                  <a:r>
                    <a:rPr lang="en-US">
                      <a:noFill/>
                    </a:rPr>
                    <a:t> </a:t>
                  </a:r>
                </a:p>
              </p:txBody>
            </p:sp>
          </mc:Fallback>
        </mc:AlternateContent>
        <p:cxnSp>
          <p:nvCxnSpPr>
            <p:cNvPr id="61" name="Straight Arrow Connector 60"/>
            <p:cNvCxnSpPr/>
            <p:nvPr/>
          </p:nvCxnSpPr>
          <p:spPr>
            <a:xfrm>
              <a:off x="5394026" y="3779848"/>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3603039" y="4222103"/>
            <a:ext cx="2082621" cy="246221"/>
          </a:xfrm>
          <a:prstGeom prst="rect">
            <a:avLst/>
          </a:prstGeom>
        </p:spPr>
        <p:txBody>
          <a:bodyPr wrap="none">
            <a:spAutoFit/>
          </a:bodyPr>
          <a:lstStyle/>
          <a:p>
            <a:r>
              <a:rPr lang="en-US" sz="1000" dirty="0">
                <a:hlinkClick r:id="rId14"/>
              </a:rPr>
              <a:t>http://www.deeplearningbook.org/</a:t>
            </a:r>
            <a:endParaRPr lang="en-US" sz="1000" dirty="0"/>
          </a:p>
        </p:txBody>
      </p:sp>
    </p:spTree>
    <p:extLst>
      <p:ext uri="{BB962C8B-B14F-4D97-AF65-F5344CB8AC3E}">
        <p14:creationId xmlns:p14="http://schemas.microsoft.com/office/powerpoint/2010/main" val="1510869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A39B-A860-0C44-AF75-B14754A3B92E}"/>
              </a:ext>
            </a:extLst>
          </p:cNvPr>
          <p:cNvSpPr>
            <a:spLocks noGrp="1"/>
          </p:cNvSpPr>
          <p:nvPr>
            <p:ph type="title"/>
          </p:nvPr>
        </p:nvSpPr>
        <p:spPr/>
        <p:txBody>
          <a:bodyPr/>
          <a:lstStyle/>
          <a:p>
            <a:r>
              <a:rPr lang="en-US" dirty="0"/>
              <a:t>Seq. Modeling Challenge for MLP and CNN</a:t>
            </a:r>
          </a:p>
        </p:txBody>
      </p:sp>
      <p:sp>
        <p:nvSpPr>
          <p:cNvPr id="3" name="Content Placeholder 2">
            <a:extLst>
              <a:ext uri="{FF2B5EF4-FFF2-40B4-BE49-F238E27FC236}">
                <a16:creationId xmlns:a16="http://schemas.microsoft.com/office/drawing/2014/main" id="{702BE754-97B7-EA4D-8D9E-813484C4CB34}"/>
              </a:ext>
            </a:extLst>
          </p:cNvPr>
          <p:cNvSpPr>
            <a:spLocks noGrp="1"/>
          </p:cNvSpPr>
          <p:nvPr>
            <p:ph idx="1"/>
          </p:nvPr>
        </p:nvSpPr>
        <p:spPr/>
        <p:txBody>
          <a:bodyPr/>
          <a:lstStyle/>
          <a:p>
            <a:pPr marL="342900" indent="-342900">
              <a:buFont typeface="Arial" panose="020B0604020202020204" pitchFamily="34" charset="0"/>
              <a:buChar char="•"/>
            </a:pPr>
            <a:r>
              <a:rPr lang="en-US" dirty="0"/>
              <a:t>Variable size Inputs and outputs</a:t>
            </a:r>
          </a:p>
          <a:p>
            <a:pPr marL="342900" indent="-342900">
              <a:buFont typeface="Arial" panose="020B0604020202020204" pitchFamily="34" charset="0"/>
              <a:buChar char="•"/>
            </a:pPr>
            <a:r>
              <a:rPr lang="en-US" dirty="0"/>
              <a:t>Lack of feature sharing across different positions.</a:t>
            </a:r>
          </a:p>
        </p:txBody>
      </p:sp>
      <p:sp>
        <p:nvSpPr>
          <p:cNvPr id="4" name="Content Placeholder 2">
            <a:extLst>
              <a:ext uri="{FF2B5EF4-FFF2-40B4-BE49-F238E27FC236}">
                <a16:creationId xmlns:a16="http://schemas.microsoft.com/office/drawing/2014/main" id="{E15627F4-5F02-3042-A474-7401DDF35AC1}"/>
              </a:ext>
            </a:extLst>
          </p:cNvPr>
          <p:cNvSpPr txBox="1">
            <a:spLocks/>
          </p:cNvSpPr>
          <p:nvPr/>
        </p:nvSpPr>
        <p:spPr>
          <a:xfrm>
            <a:off x="336789" y="2083853"/>
            <a:ext cx="8205304" cy="88086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t>He said, “Teddy Roosevelt was a president”</a:t>
            </a:r>
          </a:p>
          <a:p>
            <a:pPr algn="ctr"/>
            <a:r>
              <a:rPr lang="en-US"/>
              <a:t>He Said, “Teddy bears are on sale.”</a:t>
            </a:r>
          </a:p>
          <a:p>
            <a:pPr algn="ctr"/>
            <a:endParaRPr lang="en-US" dirty="0"/>
          </a:p>
        </p:txBody>
      </p:sp>
    </p:spTree>
    <p:extLst>
      <p:ext uri="{BB962C8B-B14F-4D97-AF65-F5344CB8AC3E}">
        <p14:creationId xmlns:p14="http://schemas.microsoft.com/office/powerpoint/2010/main" val="3381323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0946-7BD0-FA4A-81B0-074774C09528}"/>
              </a:ext>
            </a:extLst>
          </p:cNvPr>
          <p:cNvSpPr>
            <a:spLocks noGrp="1"/>
          </p:cNvSpPr>
          <p:nvPr>
            <p:ph type="title"/>
          </p:nvPr>
        </p:nvSpPr>
        <p:spPr/>
        <p:txBody>
          <a:bodyPr/>
          <a:lstStyle/>
          <a:p>
            <a:r>
              <a:rPr lang="en-US" dirty="0"/>
              <a:t>RNN Models</a:t>
            </a:r>
          </a:p>
        </p:txBody>
      </p:sp>
      <p:sp>
        <p:nvSpPr>
          <p:cNvPr id="3" name="Content Placeholder 2">
            <a:extLst>
              <a:ext uri="{FF2B5EF4-FFF2-40B4-BE49-F238E27FC236}">
                <a16:creationId xmlns:a16="http://schemas.microsoft.com/office/drawing/2014/main" id="{57BC162F-986F-5F4E-8DE6-834D2E4612C9}"/>
              </a:ext>
            </a:extLst>
          </p:cNvPr>
          <p:cNvSpPr>
            <a:spLocks noGrp="1"/>
          </p:cNvSpPr>
          <p:nvPr>
            <p:ph idx="1"/>
          </p:nvPr>
        </p:nvSpPr>
        <p:spPr>
          <a:xfrm>
            <a:off x="340592" y="1009332"/>
            <a:ext cx="8205304" cy="476952"/>
          </a:xfrm>
        </p:spPr>
        <p:txBody>
          <a:bodyPr/>
          <a:lstStyle/>
          <a:p>
            <a:r>
              <a:rPr lang="en-US" dirty="0"/>
              <a:t>He said, “Teddy Roosevelt was a president”</a:t>
            </a:r>
          </a:p>
          <a:p>
            <a:endParaRPr lang="en-US" dirty="0"/>
          </a:p>
        </p:txBody>
      </p:sp>
      <p:sp>
        <p:nvSpPr>
          <p:cNvPr id="4" name="TextBox 3">
            <a:extLst>
              <a:ext uri="{FF2B5EF4-FFF2-40B4-BE49-F238E27FC236}">
                <a16:creationId xmlns:a16="http://schemas.microsoft.com/office/drawing/2014/main" id="{82A5EE95-56AF-914A-A8A0-46FE86008ABC}"/>
              </a:ext>
            </a:extLst>
          </p:cNvPr>
          <p:cNvSpPr txBox="1"/>
          <p:nvPr/>
        </p:nvSpPr>
        <p:spPr>
          <a:xfrm>
            <a:off x="336789" y="4773413"/>
            <a:ext cx="1149225" cy="276999"/>
          </a:xfrm>
          <a:prstGeom prst="rect">
            <a:avLst/>
          </a:prstGeom>
          <a:noFill/>
        </p:spPr>
        <p:txBody>
          <a:bodyPr wrap="none" rtlCol="0">
            <a:spAutoFit/>
          </a:bodyPr>
          <a:lstStyle/>
          <a:p>
            <a:r>
              <a:rPr lang="en-US" sz="1200" dirty="0"/>
              <a:t>Ref: Andre 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DCF24A-02A9-0942-AAAB-57DEDC08972D}"/>
                  </a:ext>
                </a:extLst>
              </p:cNvPr>
              <p:cNvSpPr txBox="1"/>
              <p:nvPr/>
            </p:nvSpPr>
            <p:spPr>
              <a:xfrm>
                <a:off x="2057834" y="2143443"/>
                <a:ext cx="1350937" cy="326243"/>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1</m:t>
                              </m:r>
                            </m:sub>
                          </m:sSub>
                        </m:sub>
                      </m:sSub>
                    </m:oMath>
                  </m:oMathPara>
                </a14:m>
                <a:endParaRPr lang="en-US" sz="1400" dirty="0"/>
              </a:p>
            </p:txBody>
          </p:sp>
        </mc:Choice>
        <mc:Fallback xmlns="">
          <p:sp>
            <p:nvSpPr>
              <p:cNvPr id="5" name="TextBox 4">
                <a:extLst>
                  <a:ext uri="{FF2B5EF4-FFF2-40B4-BE49-F238E27FC236}">
                    <a16:creationId xmlns:a16="http://schemas.microsoft.com/office/drawing/2014/main" id="{1EDCF24A-02A9-0942-AAAB-57DEDC08972D}"/>
                  </a:ext>
                </a:extLst>
              </p:cNvPr>
              <p:cNvSpPr txBox="1">
                <a:spLocks noRot="1" noChangeAspect="1" noMove="1" noResize="1" noEditPoints="1" noAdjustHandles="1" noChangeArrowheads="1" noChangeShapeType="1" noTextEdit="1"/>
              </p:cNvSpPr>
              <p:nvPr/>
            </p:nvSpPr>
            <p:spPr>
              <a:xfrm>
                <a:off x="2057834" y="2143443"/>
                <a:ext cx="1350937" cy="3262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DF94DC-06B0-6E48-A20B-BCC8EFE46443}"/>
                  </a:ext>
                </a:extLst>
              </p:cNvPr>
              <p:cNvSpPr txBox="1"/>
              <p:nvPr/>
            </p:nvSpPr>
            <p:spPr>
              <a:xfrm>
                <a:off x="2057833" y="2715801"/>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0</m:t>
                        </m:r>
                      </m:sub>
                    </m:sSub>
                  </m:oMath>
                </a14:m>
                <a:r>
                  <a:rPr lang="en-US" sz="1200" dirty="0"/>
                  <a:t>= He</a:t>
                </a:r>
              </a:p>
            </p:txBody>
          </p:sp>
        </mc:Choice>
        <mc:Fallback xmlns="">
          <p:sp>
            <p:nvSpPr>
              <p:cNvPr id="6" name="TextBox 5">
                <a:extLst>
                  <a:ext uri="{FF2B5EF4-FFF2-40B4-BE49-F238E27FC236}">
                    <a16:creationId xmlns:a16="http://schemas.microsoft.com/office/drawing/2014/main" id="{5ADF94DC-06B0-6E48-A20B-BCC8EFE46443}"/>
                  </a:ext>
                </a:extLst>
              </p:cNvPr>
              <p:cNvSpPr txBox="1">
                <a:spLocks noRot="1" noChangeAspect="1" noMove="1" noResize="1" noEditPoints="1" noAdjustHandles="1" noChangeArrowheads="1" noChangeShapeType="1" noTextEdit="1"/>
              </p:cNvSpPr>
              <p:nvPr/>
            </p:nvSpPr>
            <p:spPr>
              <a:xfrm>
                <a:off x="2057833" y="2715801"/>
                <a:ext cx="1350937" cy="276999"/>
              </a:xfrm>
              <a:prstGeom prst="rect">
                <a:avLst/>
              </a:prstGeom>
              <a:blipFill>
                <a:blip r:embed="rId3"/>
                <a:stretch>
                  <a:fillRect b="-8333"/>
                </a:stretch>
              </a:blipFill>
              <a:ln>
                <a:solidFill>
                  <a:schemeClr val="accent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C2920CB-1A37-7641-8846-2CD7C330EA22}"/>
              </a:ext>
            </a:extLst>
          </p:cNvPr>
          <p:cNvCxnSpPr>
            <a:cxnSpLocks/>
            <a:stCxn id="6" idx="0"/>
            <a:endCxn id="5" idx="2"/>
          </p:cNvCxnSpPr>
          <p:nvPr/>
        </p:nvCxnSpPr>
        <p:spPr>
          <a:xfrm flipV="1">
            <a:off x="2733302" y="2469686"/>
            <a:ext cx="1" cy="246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0FDFA9-1613-A24D-AFF2-3C84F02DE110}"/>
              </a:ext>
            </a:extLst>
          </p:cNvPr>
          <p:cNvCxnSpPr>
            <a:cxnSpLocks/>
            <a:stCxn id="80" idx="3"/>
            <a:endCxn id="5" idx="1"/>
          </p:cNvCxnSpPr>
          <p:nvPr/>
        </p:nvCxnSpPr>
        <p:spPr>
          <a:xfrm>
            <a:off x="1807793" y="2289769"/>
            <a:ext cx="250041" cy="1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DD4EC46-7367-6A40-911B-11851792B1D7}"/>
              </a:ext>
            </a:extLst>
          </p:cNvPr>
          <p:cNvSpPr txBox="1"/>
          <p:nvPr/>
        </p:nvSpPr>
        <p:spPr>
          <a:xfrm>
            <a:off x="8253989" y="2228214"/>
            <a:ext cx="415498"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FD371D5-BBCC-7E4E-8098-D71AA3D19FA4}"/>
                  </a:ext>
                </a:extLst>
              </p:cNvPr>
              <p:cNvSpPr txBox="1"/>
              <p:nvPr/>
            </p:nvSpPr>
            <p:spPr>
              <a:xfrm>
                <a:off x="456856" y="2135880"/>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=0</m:t>
                      </m:r>
                    </m:oMath>
                  </m:oMathPara>
                </a14:m>
                <a:endParaRPr lang="en-US" sz="1400" dirty="0"/>
              </a:p>
            </p:txBody>
          </p:sp>
        </mc:Choice>
        <mc:Fallback xmlns="">
          <p:sp>
            <p:nvSpPr>
              <p:cNvPr id="80" name="TextBox 79">
                <a:extLst>
                  <a:ext uri="{FF2B5EF4-FFF2-40B4-BE49-F238E27FC236}">
                    <a16:creationId xmlns:a16="http://schemas.microsoft.com/office/drawing/2014/main" id="{0FD371D5-BBCC-7E4E-8098-D71AA3D19FA4}"/>
                  </a:ext>
                </a:extLst>
              </p:cNvPr>
              <p:cNvSpPr txBox="1">
                <a:spLocks noRot="1" noChangeAspect="1" noMove="1" noResize="1" noEditPoints="1" noAdjustHandles="1" noChangeArrowheads="1" noChangeShapeType="1" noTextEdit="1"/>
              </p:cNvSpPr>
              <p:nvPr/>
            </p:nvSpPr>
            <p:spPr>
              <a:xfrm>
                <a:off x="456856" y="2135880"/>
                <a:ext cx="135093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39ECF3A-1AEE-724C-B6AE-1B5294B48C01}"/>
                  </a:ext>
                </a:extLst>
              </p:cNvPr>
              <p:cNvSpPr txBox="1"/>
              <p:nvPr/>
            </p:nvSpPr>
            <p:spPr>
              <a:xfrm>
                <a:off x="3658811" y="2143443"/>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2</m:t>
                          </m:r>
                        </m:sub>
                      </m:sSub>
                    </m:oMath>
                  </m:oMathPara>
                </a14:m>
                <a:endParaRPr lang="en-US" sz="1400" dirty="0"/>
              </a:p>
            </p:txBody>
          </p:sp>
        </mc:Choice>
        <mc:Fallback xmlns="">
          <p:sp>
            <p:nvSpPr>
              <p:cNvPr id="83" name="TextBox 82">
                <a:extLst>
                  <a:ext uri="{FF2B5EF4-FFF2-40B4-BE49-F238E27FC236}">
                    <a16:creationId xmlns:a16="http://schemas.microsoft.com/office/drawing/2014/main" id="{239ECF3A-1AEE-724C-B6AE-1B5294B48C01}"/>
                  </a:ext>
                </a:extLst>
              </p:cNvPr>
              <p:cNvSpPr txBox="1">
                <a:spLocks noRot="1" noChangeAspect="1" noMove="1" noResize="1" noEditPoints="1" noAdjustHandles="1" noChangeArrowheads="1" noChangeShapeType="1" noTextEdit="1"/>
              </p:cNvSpPr>
              <p:nvPr/>
            </p:nvSpPr>
            <p:spPr>
              <a:xfrm>
                <a:off x="3658811" y="2143443"/>
                <a:ext cx="13509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819595A-65D7-5648-A486-D2B464459B6A}"/>
                  </a:ext>
                </a:extLst>
              </p:cNvPr>
              <p:cNvSpPr txBox="1"/>
              <p:nvPr/>
            </p:nvSpPr>
            <p:spPr>
              <a:xfrm>
                <a:off x="3658810" y="2715801"/>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1</m:t>
                        </m:r>
                      </m:sub>
                    </m:sSub>
                  </m:oMath>
                </a14:m>
                <a:r>
                  <a:rPr lang="en-US" sz="1200" dirty="0"/>
                  <a:t>= said</a:t>
                </a:r>
              </a:p>
            </p:txBody>
          </p:sp>
        </mc:Choice>
        <mc:Fallback xmlns="">
          <p:sp>
            <p:nvSpPr>
              <p:cNvPr id="84" name="TextBox 83">
                <a:extLst>
                  <a:ext uri="{FF2B5EF4-FFF2-40B4-BE49-F238E27FC236}">
                    <a16:creationId xmlns:a16="http://schemas.microsoft.com/office/drawing/2014/main" id="{D819595A-65D7-5648-A486-D2B464459B6A}"/>
                  </a:ext>
                </a:extLst>
              </p:cNvPr>
              <p:cNvSpPr txBox="1">
                <a:spLocks noRot="1" noChangeAspect="1" noMove="1" noResize="1" noEditPoints="1" noAdjustHandles="1" noChangeArrowheads="1" noChangeShapeType="1" noTextEdit="1"/>
              </p:cNvSpPr>
              <p:nvPr/>
            </p:nvSpPr>
            <p:spPr>
              <a:xfrm>
                <a:off x="3658810" y="2715801"/>
                <a:ext cx="1350937" cy="276999"/>
              </a:xfrm>
              <a:prstGeom prst="rect">
                <a:avLst/>
              </a:prstGeom>
              <a:blipFill>
                <a:blip r:embed="rId6"/>
                <a:stretch>
                  <a:fillRect b="-8333"/>
                </a:stretch>
              </a:blipFill>
              <a:ln>
                <a:solidFill>
                  <a:schemeClr val="accent1"/>
                </a:solidFill>
              </a:ln>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CE7BAF6-291F-0E42-BAA4-83C09A0FE41A}"/>
              </a:ext>
            </a:extLst>
          </p:cNvPr>
          <p:cNvCxnSpPr>
            <a:cxnSpLocks/>
            <a:stCxn id="84" idx="0"/>
            <a:endCxn id="83" idx="2"/>
          </p:cNvCxnSpPr>
          <p:nvPr/>
        </p:nvCxnSpPr>
        <p:spPr>
          <a:xfrm flipV="1">
            <a:off x="4334279" y="2451220"/>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7C82FD6-1019-7B4A-AE88-D16B7128BEAA}"/>
              </a:ext>
            </a:extLst>
          </p:cNvPr>
          <p:cNvCxnSpPr>
            <a:cxnSpLocks/>
            <a:endCxn id="83" idx="1"/>
          </p:cNvCxnSpPr>
          <p:nvPr/>
        </p:nvCxnSpPr>
        <p:spPr>
          <a:xfrm>
            <a:off x="3408770" y="2289769"/>
            <a:ext cx="250041" cy="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03FD985D-6575-8140-B0BD-F3AA26F9447A}"/>
                  </a:ext>
                </a:extLst>
              </p:cNvPr>
              <p:cNvSpPr txBox="1"/>
              <p:nvPr/>
            </p:nvSpPr>
            <p:spPr>
              <a:xfrm>
                <a:off x="5259786" y="2081888"/>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3</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3</m:t>
                          </m:r>
                        </m:sub>
                      </m:sSub>
                    </m:oMath>
                  </m:oMathPara>
                </a14:m>
                <a:endParaRPr lang="en-US" sz="1400" dirty="0"/>
              </a:p>
            </p:txBody>
          </p:sp>
        </mc:Choice>
        <mc:Fallback xmlns="">
          <p:sp>
            <p:nvSpPr>
              <p:cNvPr id="87" name="TextBox 86">
                <a:extLst>
                  <a:ext uri="{FF2B5EF4-FFF2-40B4-BE49-F238E27FC236}">
                    <a16:creationId xmlns:a16="http://schemas.microsoft.com/office/drawing/2014/main" id="{03FD985D-6575-8140-B0BD-F3AA26F9447A}"/>
                  </a:ext>
                </a:extLst>
              </p:cNvPr>
              <p:cNvSpPr txBox="1">
                <a:spLocks noRot="1" noChangeAspect="1" noMove="1" noResize="1" noEditPoints="1" noAdjustHandles="1" noChangeArrowheads="1" noChangeShapeType="1" noTextEdit="1"/>
              </p:cNvSpPr>
              <p:nvPr/>
            </p:nvSpPr>
            <p:spPr>
              <a:xfrm>
                <a:off x="5259786" y="2081888"/>
                <a:ext cx="13509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652F4999-1203-4748-8759-D0BCB2F8CB8C}"/>
                  </a:ext>
                </a:extLst>
              </p:cNvPr>
              <p:cNvSpPr txBox="1"/>
              <p:nvPr/>
            </p:nvSpPr>
            <p:spPr>
              <a:xfrm>
                <a:off x="5259785" y="2654246"/>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2</m:t>
                        </m:r>
                      </m:sub>
                    </m:sSub>
                  </m:oMath>
                </a14:m>
                <a:r>
                  <a:rPr lang="en-US" sz="1200" dirty="0"/>
                  <a:t>= Teddy</a:t>
                </a:r>
              </a:p>
            </p:txBody>
          </p:sp>
        </mc:Choice>
        <mc:Fallback xmlns="">
          <p:sp>
            <p:nvSpPr>
              <p:cNvPr id="88" name="TextBox 87">
                <a:extLst>
                  <a:ext uri="{FF2B5EF4-FFF2-40B4-BE49-F238E27FC236}">
                    <a16:creationId xmlns:a16="http://schemas.microsoft.com/office/drawing/2014/main" id="{652F4999-1203-4748-8759-D0BCB2F8CB8C}"/>
                  </a:ext>
                </a:extLst>
              </p:cNvPr>
              <p:cNvSpPr txBox="1">
                <a:spLocks noRot="1" noChangeAspect="1" noMove="1" noResize="1" noEditPoints="1" noAdjustHandles="1" noChangeArrowheads="1" noChangeShapeType="1" noTextEdit="1"/>
              </p:cNvSpPr>
              <p:nvPr/>
            </p:nvSpPr>
            <p:spPr>
              <a:xfrm>
                <a:off x="5259785" y="2654246"/>
                <a:ext cx="1350937" cy="276999"/>
              </a:xfrm>
              <a:prstGeom prst="rect">
                <a:avLst/>
              </a:prstGeom>
              <a:blipFill>
                <a:blip r:embed="rId8"/>
                <a:stretch>
                  <a:fillRect b="-8333"/>
                </a:stretch>
              </a:blipFill>
              <a:ln>
                <a:solidFill>
                  <a:schemeClr val="accent1"/>
                </a:solidFill>
              </a:ln>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8A217580-60BF-7040-AA51-2756BA75E091}"/>
              </a:ext>
            </a:extLst>
          </p:cNvPr>
          <p:cNvCxnSpPr>
            <a:cxnSpLocks/>
            <a:stCxn id="88" idx="0"/>
            <a:endCxn id="87" idx="2"/>
          </p:cNvCxnSpPr>
          <p:nvPr/>
        </p:nvCxnSpPr>
        <p:spPr>
          <a:xfrm flipV="1">
            <a:off x="5935254" y="2389665"/>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9AB2CDAC-4637-9643-9BA3-7B5B78E170EE}"/>
              </a:ext>
            </a:extLst>
          </p:cNvPr>
          <p:cNvCxnSpPr>
            <a:cxnSpLocks/>
            <a:endCxn id="87" idx="1"/>
          </p:cNvCxnSpPr>
          <p:nvPr/>
        </p:nvCxnSpPr>
        <p:spPr>
          <a:xfrm>
            <a:off x="5009745" y="2228214"/>
            <a:ext cx="250041" cy="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00364A37-1C23-A141-915C-4799834B202D}"/>
                  </a:ext>
                </a:extLst>
              </p:cNvPr>
              <p:cNvSpPr txBox="1"/>
              <p:nvPr/>
            </p:nvSpPr>
            <p:spPr>
              <a:xfrm>
                <a:off x="6860758" y="2074325"/>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4</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4</m:t>
                          </m:r>
                        </m:sub>
                      </m:sSub>
                    </m:oMath>
                  </m:oMathPara>
                </a14:m>
                <a:endParaRPr lang="en-US" sz="1400" dirty="0"/>
              </a:p>
            </p:txBody>
          </p:sp>
        </mc:Choice>
        <mc:Fallback xmlns="">
          <p:sp>
            <p:nvSpPr>
              <p:cNvPr id="91" name="TextBox 90">
                <a:extLst>
                  <a:ext uri="{FF2B5EF4-FFF2-40B4-BE49-F238E27FC236}">
                    <a16:creationId xmlns:a16="http://schemas.microsoft.com/office/drawing/2014/main" id="{00364A37-1C23-A141-915C-4799834B202D}"/>
                  </a:ext>
                </a:extLst>
              </p:cNvPr>
              <p:cNvSpPr txBox="1">
                <a:spLocks noRot="1" noChangeAspect="1" noMove="1" noResize="1" noEditPoints="1" noAdjustHandles="1" noChangeArrowheads="1" noChangeShapeType="1" noTextEdit="1"/>
              </p:cNvSpPr>
              <p:nvPr/>
            </p:nvSpPr>
            <p:spPr>
              <a:xfrm>
                <a:off x="6860758" y="2074325"/>
                <a:ext cx="13509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5123736A-E82B-FF47-A774-49B5C905AB68}"/>
                  </a:ext>
                </a:extLst>
              </p:cNvPr>
              <p:cNvSpPr txBox="1"/>
              <p:nvPr/>
            </p:nvSpPr>
            <p:spPr>
              <a:xfrm>
                <a:off x="6860757" y="2646683"/>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3</m:t>
                        </m:r>
                      </m:sub>
                    </m:sSub>
                  </m:oMath>
                </a14:m>
                <a:r>
                  <a:rPr lang="en-US" sz="1200" dirty="0"/>
                  <a:t>= Roosevelt</a:t>
                </a:r>
              </a:p>
            </p:txBody>
          </p:sp>
        </mc:Choice>
        <mc:Fallback xmlns="">
          <p:sp>
            <p:nvSpPr>
              <p:cNvPr id="92" name="TextBox 91">
                <a:extLst>
                  <a:ext uri="{FF2B5EF4-FFF2-40B4-BE49-F238E27FC236}">
                    <a16:creationId xmlns:a16="http://schemas.microsoft.com/office/drawing/2014/main" id="{5123736A-E82B-FF47-A774-49B5C905AB68}"/>
                  </a:ext>
                </a:extLst>
              </p:cNvPr>
              <p:cNvSpPr txBox="1">
                <a:spLocks noRot="1" noChangeAspect="1" noMove="1" noResize="1" noEditPoints="1" noAdjustHandles="1" noChangeArrowheads="1" noChangeShapeType="1" noTextEdit="1"/>
              </p:cNvSpPr>
              <p:nvPr/>
            </p:nvSpPr>
            <p:spPr>
              <a:xfrm>
                <a:off x="6860757" y="2646683"/>
                <a:ext cx="1350937" cy="276999"/>
              </a:xfrm>
              <a:prstGeom prst="rect">
                <a:avLst/>
              </a:prstGeom>
              <a:blipFill>
                <a:blip r:embed="rId10"/>
                <a:stretch>
                  <a:fillRect b="-12500"/>
                </a:stretch>
              </a:blipFill>
              <a:ln>
                <a:solidFill>
                  <a:schemeClr val="accent1"/>
                </a:solid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16DD3E92-DC80-514C-BC46-45BC437B8152}"/>
              </a:ext>
            </a:extLst>
          </p:cNvPr>
          <p:cNvCxnSpPr>
            <a:cxnSpLocks/>
            <a:stCxn id="92" idx="0"/>
            <a:endCxn id="91" idx="2"/>
          </p:cNvCxnSpPr>
          <p:nvPr/>
        </p:nvCxnSpPr>
        <p:spPr>
          <a:xfrm flipV="1">
            <a:off x="7536226" y="2382102"/>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4693411-CBCC-154E-9313-42A4A80D1F23}"/>
              </a:ext>
            </a:extLst>
          </p:cNvPr>
          <p:cNvCxnSpPr>
            <a:cxnSpLocks/>
            <a:endCxn id="91" idx="1"/>
          </p:cNvCxnSpPr>
          <p:nvPr/>
        </p:nvCxnSpPr>
        <p:spPr>
          <a:xfrm>
            <a:off x="6610717" y="2220651"/>
            <a:ext cx="250041" cy="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265659F-99A6-7F42-BABF-5952CC62C2CB}"/>
                  </a:ext>
                </a:extLst>
              </p:cNvPr>
              <p:cNvSpPr txBox="1"/>
              <p:nvPr/>
            </p:nvSpPr>
            <p:spPr>
              <a:xfrm>
                <a:off x="6980028" y="3392916"/>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4</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4</m:t>
                          </m:r>
                        </m:sub>
                      </m:sSub>
                    </m:oMath>
                  </m:oMathPara>
                </a14:m>
                <a:endParaRPr lang="en-US" sz="1400" dirty="0"/>
              </a:p>
            </p:txBody>
          </p:sp>
        </mc:Choice>
        <mc:Fallback>
          <p:sp>
            <p:nvSpPr>
              <p:cNvPr id="23" name="TextBox 22">
                <a:extLst>
                  <a:ext uri="{FF2B5EF4-FFF2-40B4-BE49-F238E27FC236}">
                    <a16:creationId xmlns:a16="http://schemas.microsoft.com/office/drawing/2014/main" id="{1265659F-99A6-7F42-BABF-5952CC62C2CB}"/>
                  </a:ext>
                </a:extLst>
              </p:cNvPr>
              <p:cNvSpPr txBox="1">
                <a:spLocks noRot="1" noChangeAspect="1" noMove="1" noResize="1" noEditPoints="1" noAdjustHandles="1" noChangeArrowheads="1" noChangeShapeType="1" noTextEdit="1"/>
              </p:cNvSpPr>
              <p:nvPr/>
            </p:nvSpPr>
            <p:spPr>
              <a:xfrm>
                <a:off x="6980028" y="3392916"/>
                <a:ext cx="135093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E04F75A-98CF-F244-AFA5-E5C2E2E0C117}"/>
                  </a:ext>
                </a:extLst>
              </p:cNvPr>
              <p:cNvSpPr txBox="1"/>
              <p:nvPr/>
            </p:nvSpPr>
            <p:spPr>
              <a:xfrm>
                <a:off x="7033035" y="4009471"/>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3</m:t>
                        </m:r>
                      </m:sub>
                    </m:sSub>
                  </m:oMath>
                </a14:m>
                <a:r>
                  <a:rPr lang="en-US" sz="1200" dirty="0"/>
                  <a:t>= Roosevelt</a:t>
                </a:r>
              </a:p>
            </p:txBody>
          </p:sp>
        </mc:Choice>
        <mc:Fallback>
          <p:sp>
            <p:nvSpPr>
              <p:cNvPr id="24" name="TextBox 23">
                <a:extLst>
                  <a:ext uri="{FF2B5EF4-FFF2-40B4-BE49-F238E27FC236}">
                    <a16:creationId xmlns:a16="http://schemas.microsoft.com/office/drawing/2014/main" id="{3E04F75A-98CF-F244-AFA5-E5C2E2E0C117}"/>
                  </a:ext>
                </a:extLst>
              </p:cNvPr>
              <p:cNvSpPr txBox="1">
                <a:spLocks noRot="1" noChangeAspect="1" noMove="1" noResize="1" noEditPoints="1" noAdjustHandles="1" noChangeArrowheads="1" noChangeShapeType="1" noTextEdit="1"/>
              </p:cNvSpPr>
              <p:nvPr/>
            </p:nvSpPr>
            <p:spPr>
              <a:xfrm>
                <a:off x="7033035" y="4009471"/>
                <a:ext cx="1350937" cy="276999"/>
              </a:xfrm>
              <a:prstGeom prst="rect">
                <a:avLst/>
              </a:prstGeom>
              <a:blipFill>
                <a:blip r:embed="rId12"/>
                <a:stretch>
                  <a:fillRect b="-8333"/>
                </a:stretch>
              </a:blipFill>
              <a:ln>
                <a:solidFill>
                  <a:schemeClr val="accent1"/>
                </a:solid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C71D5E9-D15F-7C46-BFA0-6F78DF8AAB5C}"/>
              </a:ext>
            </a:extLst>
          </p:cNvPr>
          <p:cNvCxnSpPr>
            <a:cxnSpLocks/>
          </p:cNvCxnSpPr>
          <p:nvPr/>
        </p:nvCxnSpPr>
        <p:spPr>
          <a:xfrm flipV="1">
            <a:off x="7655496" y="3763534"/>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8335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Unrolling Through Time</a:t>
            </a:r>
            <a:br>
              <a:rPr lang="en-US" dirty="0"/>
            </a:br>
            <a:endParaRPr lang="en-US" dirty="0"/>
          </a:p>
        </p:txBody>
      </p:sp>
      <p:pic>
        <p:nvPicPr>
          <p:cNvPr id="10" name="Picture 9"/>
          <p:cNvPicPr>
            <a:picLocks noChangeAspect="1"/>
          </p:cNvPicPr>
          <p:nvPr/>
        </p:nvPicPr>
        <p:blipFill>
          <a:blip r:embed="rId2"/>
          <a:stretch>
            <a:fillRect/>
          </a:stretch>
        </p:blipFill>
        <p:spPr>
          <a:xfrm>
            <a:off x="336788" y="723046"/>
            <a:ext cx="8807211" cy="3844418"/>
          </a:xfrm>
          <a:prstGeom prst="rect">
            <a:avLst/>
          </a:prstGeom>
        </p:spPr>
      </p:pic>
    </p:spTree>
    <p:extLst>
      <p:ext uri="{BB962C8B-B14F-4D97-AF65-F5344CB8AC3E}">
        <p14:creationId xmlns:p14="http://schemas.microsoft.com/office/powerpoint/2010/main" val="551862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Unrolling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3208" y="1141730"/>
                <a:ext cx="4146233" cy="2891790"/>
              </a:xfrm>
            </p:spPr>
            <p: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𝑋</m:t>
                      </m:r>
                      <m:r>
                        <a:rPr lang="en-US" sz="1600" b="0" i="1" smtClean="0">
                          <a:latin typeface="Cambria Math" charset="0"/>
                        </a:rPr>
                        <m:t>=</m:t>
                      </m:r>
                      <m:r>
                        <a:rPr lang="en-US" sz="1600" b="0" i="1" smtClean="0">
                          <a:latin typeface="Cambria Math" charset="0"/>
                        </a:rPr>
                        <m:t>𝑒𝑚𝑏</m:t>
                      </m:r>
                      <m:r>
                        <a:rPr lang="en-US" sz="1600" b="0" i="1" smtClean="0">
                          <a:latin typeface="Cambria Math" charset="0"/>
                        </a:rPr>
                        <m:t>(</m:t>
                      </m:r>
                      <m:d>
                        <m:dPr>
                          <m:begChr m:val="{"/>
                          <m:endChr m:val="}"/>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𝑖</m:t>
                          </m:r>
                          <m:r>
                            <a:rPr lang="en-US" sz="1600" b="0" i="1" smtClean="0">
                              <a:latin typeface="Cambria Math" charset="0"/>
                            </a:rPr>
                            <m:t>”, “</m:t>
                          </m:r>
                          <m:r>
                            <a:rPr lang="en-US" sz="1600" b="0" i="1" smtClean="0">
                              <a:latin typeface="Cambria Math" charset="0"/>
                            </a:rPr>
                            <m:t>𝑎𝑚</m:t>
                          </m:r>
                          <m:r>
                            <a:rPr lang="en-US" sz="1600" b="0" i="1" smtClean="0">
                              <a:latin typeface="Cambria Math" charset="0"/>
                            </a:rPr>
                            <m:t>”, “</m:t>
                          </m:r>
                          <m:r>
                            <a:rPr lang="en-US" sz="1600" b="0" i="1" smtClean="0">
                              <a:latin typeface="Cambria Math" charset="0"/>
                            </a:rPr>
                            <m:t>𝑓𝑟𝑜𝑚</m:t>
                          </m:r>
                          <m:r>
                            <a:rPr lang="en-US" sz="1600" b="0" i="1" smtClean="0">
                              <a:latin typeface="Cambria Math" charset="0"/>
                            </a:rPr>
                            <m:t>”, “</m:t>
                          </m:r>
                          <m:r>
                            <a:rPr lang="en-US" sz="1600" b="0" i="1" smtClean="0">
                              <a:latin typeface="Cambria Math" charset="0"/>
                            </a:rPr>
                            <m:t>𝑒𝑎𝑟𝑡h</m:t>
                          </m:r>
                          <m:r>
                            <a:rPr lang="en-US" sz="1600" b="0" i="1" smtClean="0">
                              <a:latin typeface="Cambria Math" charset="0"/>
                            </a:rPr>
                            <m:t>”</m:t>
                          </m:r>
                        </m:e>
                      </m:d>
                      <m:r>
                        <a:rPr lang="en-US" sz="1600" b="0" i="1" smtClean="0">
                          <a:latin typeface="Cambria Math" charset="0"/>
                        </a:rPr>
                        <m:t>)</m:t>
                      </m:r>
                    </m:oMath>
                  </m:oMathPara>
                </a14:m>
                <a:endParaRPr lang="en-US" sz="1600" b="0" dirty="0"/>
              </a:p>
              <a:p>
                <a:pPr/>
                <a:br>
                  <a:rPr lang="en-US" sz="1600" b="0" dirty="0"/>
                </a:b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1</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2</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𝑎𝑚</m:t>
                          </m:r>
                          <m:r>
                            <a:rPr lang="en-US" sz="1600" b="0" i="1" smtClean="0">
                              <a:latin typeface="Cambria Math" charset="0"/>
                            </a:rPr>
                            <m:t>”</m:t>
                          </m:r>
                        </m:e>
                      </m:d>
                      <m:r>
                        <a:rPr lang="en-US" sz="1600" b="0" i="1" smtClean="0">
                          <a:latin typeface="Cambria Math" charset="0"/>
                        </a:rPr>
                        <m:t>, </m:t>
                      </m:r>
                    </m:oMath>
                  </m:oMathPara>
                </a14:m>
                <a:endParaRPr lang="en-US" sz="16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3</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𝑓𝑟𝑜𝑚</m:t>
                          </m:r>
                          <m:r>
                            <a:rPr lang="en-US" sz="1600" b="0" i="1" smtClean="0">
                              <a:latin typeface="Cambria Math" charset="0"/>
                            </a:rPr>
                            <m:t>”</m:t>
                          </m:r>
                        </m:e>
                      </m:d>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4</m:t>
                          </m:r>
                        </m:sub>
                      </m:sSub>
                      <m:r>
                        <a:rPr lang="en-US" sz="1600" b="0" i="1" smtClean="0">
                          <a:latin typeface="Cambria Math" charset="0"/>
                        </a:rPr>
                        <m:t>=</m:t>
                      </m:r>
                      <m:r>
                        <a:rPr lang="en-US" sz="1600" b="0" i="1" smtClean="0">
                          <a:latin typeface="Cambria Math" charset="0"/>
                        </a:rPr>
                        <m:t>𝑒𝑚𝑏</m:t>
                      </m:r>
                      <m:r>
                        <a:rPr lang="en-US" sz="1600" b="0" i="1" smtClean="0">
                          <a:latin typeface="Cambria Math" charset="0"/>
                        </a:rPr>
                        <m:t>(”</m:t>
                      </m:r>
                      <m:r>
                        <a:rPr lang="en-US" sz="1600" b="0" i="1" smtClean="0">
                          <a:latin typeface="Cambria Math" charset="0"/>
                        </a:rPr>
                        <m:t>𝑒𝑎𝑟𝑡h</m:t>
                      </m:r>
                      <m:r>
                        <a:rPr lang="en-US" sz="1600" b="0" i="1" smtClean="0">
                          <a:latin typeface="Cambria Math" charset="0"/>
                        </a:rPr>
                        <m:t>”)</m:t>
                      </m:r>
                    </m:oMath>
                  </m:oMathPara>
                </a14:m>
                <a:br>
                  <a:rPr lang="en-US" sz="1600" b="0" dirty="0"/>
                </a:br>
                <a:endParaRPr lang="en-US" sz="1600" i="1" dirty="0">
                  <a:latin typeface="Cambria Math" charset="0"/>
                </a:endParaRPr>
              </a:p>
              <a:p>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smtClean="0">
                          <a:latin typeface="Cambria Math" charset="0"/>
                        </a:rPr>
                        <m:t>h</m:t>
                      </m:r>
                      <m:d>
                        <m:dPr>
                          <m:ctrlPr>
                            <a:rPr lang="en-US" sz="1600" b="0" i="1" dirty="0" smtClean="0">
                              <a:latin typeface="Cambria Math" panose="02040503050406030204" pitchFamily="18" charset="0"/>
                            </a:rPr>
                          </m:ctrlPr>
                        </m:dPr>
                        <m:e>
                          <m:r>
                            <a:rPr lang="en-US" sz="1600" b="0" i="1" dirty="0" smtClean="0">
                              <a:latin typeface="Cambria Math" charset="0"/>
                            </a:rPr>
                            <m:t>𝑡</m:t>
                          </m:r>
                        </m:e>
                      </m:d>
                      <m:r>
                        <a:rPr lang="en-US" sz="1600" b="0" i="1" dirty="0" smtClean="0">
                          <a:latin typeface="Cambria Math" charset="0"/>
                        </a:rPr>
                        <m:t>= </m:t>
                      </m:r>
                      <m:d>
                        <m:dPr>
                          <m:begChr m:val="{"/>
                          <m:endChr m:val=""/>
                          <m:ctrlPr>
                            <a:rPr lang="cs-CZ" sz="1600" b="0" i="1" smtClean="0">
                              <a:latin typeface="Cambria Math" panose="02040503050406030204" pitchFamily="18" charset="0"/>
                            </a:rPr>
                          </m:ctrlPr>
                        </m:dPr>
                        <m:e>
                          <m:eqArr>
                            <m:eqArrPr>
                              <m:ctrlPr>
                                <a:rPr lang="cs-CZ" sz="1600" b="0" i="1" smtClean="0">
                                  <a:latin typeface="Cambria Math" panose="02040503050406030204" pitchFamily="18" charset="0"/>
                                </a:rPr>
                              </m:ctrlPr>
                            </m:eqArrPr>
                            <m:e>
                              <m:r>
                                <a:rPr lang="en-US" sz="1600" b="0" i="1" smtClean="0">
                                  <a:latin typeface="Cambria Math" charset="0"/>
                                </a:rPr>
                                <m:t>𝑡𝑎𝑛h</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h𝑥</m:t>
                                  </m:r>
                                </m:sub>
                              </m:sSub>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𝑡</m:t>
                                  </m:r>
                                </m:sub>
                              </m:sSub>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hh</m:t>
                                  </m:r>
                                </m:sub>
                              </m:sSub>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r>
                                    <a:rPr lang="en-US" sz="1600" b="0" i="1" smtClean="0">
                                      <a:latin typeface="Cambria Math" charset="0"/>
                                    </a:rPr>
                                    <m:t>−1</m:t>
                                  </m:r>
                                </m:sub>
                              </m:sSub>
                              <m:r>
                                <a:rPr lang="en-US" sz="1600" b="0" i="1" smtClean="0">
                                  <a:latin typeface="Cambria Math" charset="0"/>
                                </a:rPr>
                                <m:t>),   </m:t>
                              </m:r>
                              <m:r>
                                <a:rPr lang="en-US" sz="1600" b="0" i="1" smtClean="0">
                                  <a:latin typeface="Cambria Math" charset="0"/>
                                </a:rPr>
                                <m:t>𝑡</m:t>
                              </m:r>
                              <m:r>
                                <a:rPr lang="en-US" sz="1600" b="0" i="1" smtClean="0">
                                  <a:latin typeface="Cambria Math" charset="0"/>
                                </a:rPr>
                                <m:t>≥1, </m:t>
                              </m:r>
                            </m:e>
                            <m:e>
                              <m:r>
                                <a:rPr lang="en-US" sz="1600" b="0" i="1" smtClean="0">
                                  <a:latin typeface="Cambria Math" charset="0"/>
                                </a:rPr>
                                <m:t>0                                          , </m:t>
                              </m:r>
                              <m:r>
                                <a:rPr lang="en-US" sz="1600" b="0" i="1" smtClean="0">
                                  <a:latin typeface="Cambria Math" charset="0"/>
                                </a:rPr>
                                <m:t>𝑜𝑡h𝑒𝑟𝑤𝑖𝑠𝑒</m:t>
                              </m:r>
                            </m:e>
                          </m:eqArr>
                        </m:e>
                      </m:d>
                    </m:oMath>
                  </m:oMathPara>
                </a14:m>
                <a:br>
                  <a:rPr lang="en-US" sz="1600" b="0" i="1" dirty="0"/>
                </a:br>
                <a:endParaRPr lang="en-US" sz="1600" i="1" dirty="0">
                  <a:latin typeface="Cambria Math" charset="0"/>
                </a:endParaRPr>
              </a:p>
              <a:p>
                <a:endParaRPr lang="en-US" sz="1600" b="0" i="1" dirty="0">
                  <a:latin typeface="Cambria Math"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charset="0"/>
                        </a:rPr>
                        <m:t>𝑃</m:t>
                      </m:r>
                      <m:d>
                        <m:dPr>
                          <m:ctrlPr>
                            <a:rPr lang="en-US" sz="1600" b="0" i="1" smtClean="0">
                              <a:latin typeface="Cambria Math" panose="02040503050406030204" pitchFamily="18" charset="0"/>
                            </a:rPr>
                          </m:ctrlPr>
                        </m:dPr>
                        <m:e>
                          <m:r>
                            <a:rPr lang="en-US" sz="1600" b="0" i="1" smtClean="0">
                              <a:latin typeface="Cambria Math" charset="0"/>
                            </a:rPr>
                            <m:t>𝑡</m:t>
                          </m:r>
                        </m:e>
                      </m:d>
                      <m:r>
                        <a:rPr lang="en-US" sz="1600" b="0" i="1" smtClean="0">
                          <a:latin typeface="Cambria Math" charset="0"/>
                        </a:rPr>
                        <m:t>=</m:t>
                      </m:r>
                      <m:r>
                        <a:rPr lang="en-US" sz="1600" b="0" i="1" smtClean="0">
                          <a:latin typeface="Cambria Math" charset="0"/>
                        </a:rPr>
                        <m:t>𝑠𝑜𝑓𝑡𝑚𝑎𝑥</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h𝑠</m:t>
                          </m:r>
                        </m:sub>
                      </m:sSub>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sub>
                      </m:sSub>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𝑏</m:t>
                          </m:r>
                        </m:e>
                        <m:sub>
                          <m:r>
                            <a:rPr lang="en-US" sz="1600" b="0" i="1" smtClean="0">
                              <a:latin typeface="Cambria Math" charset="0"/>
                            </a:rPr>
                            <m:t>𝑠</m:t>
                          </m:r>
                        </m:sub>
                      </m:sSub>
                      <m:r>
                        <a:rPr lang="en-US" sz="1600" b="0" i="1" smtClean="0">
                          <a:latin typeface="Cambria Math" charset="0"/>
                        </a:rPr>
                        <m:t>)</m:t>
                      </m:r>
                    </m:oMath>
                  </m:oMathPara>
                </a14:m>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3208" y="1141730"/>
                <a:ext cx="4146233" cy="2891790"/>
              </a:xfr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4420409" y="1128682"/>
            <a:ext cx="280670" cy="305019"/>
          </a:xfrm>
          <a:prstGeom prst="rect">
            <a:avLst/>
          </a:prstGeom>
          <a:solidFill>
            <a:schemeClr val="accent2"/>
          </a:solidFill>
        </p:spPr>
        <p:txBody>
          <a:bodyPr wrap="square" rtlCol="0">
            <a:spAutoFit/>
          </a:bodyPr>
          <a:lstStyle/>
          <a:p>
            <a:r>
              <a:rPr lang="en-US" sz="1400" dirty="0"/>
              <a:t>0</a:t>
            </a:r>
          </a:p>
        </p:txBody>
      </p:sp>
      <p:sp>
        <p:nvSpPr>
          <p:cNvPr id="7" name="TextBox 6"/>
          <p:cNvSpPr txBox="1"/>
          <p:nvPr/>
        </p:nvSpPr>
        <p:spPr>
          <a:xfrm>
            <a:off x="4967918" y="1128682"/>
            <a:ext cx="1399166" cy="307777"/>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8" name="Rectangle 7"/>
              <p:cNvSpPr/>
              <p:nvPr/>
            </p:nvSpPr>
            <p:spPr>
              <a:xfrm>
                <a:off x="4967917" y="1747818"/>
                <a:ext cx="1399166"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charset="0"/>
                            </a:rPr>
                            <m:t>𝑥</m:t>
                          </m:r>
                        </m:e>
                        <m:sub>
                          <m:r>
                            <a:rPr lang="en-US" sz="1400" i="1">
                              <a:latin typeface="Cambria Math" charset="0"/>
                            </a:rPr>
                            <m:t>1</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i="1">
                              <a:latin typeface="Cambria Math" charset="0"/>
                            </a:rPr>
                            <m:t>𝑖</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8" name="Rectangle 7"/>
              <p:cNvSpPr>
                <a:spLocks noRot="1" noChangeAspect="1" noMove="1" noResize="1" noEditPoints="1" noAdjustHandles="1" noChangeArrowheads="1" noChangeShapeType="1" noTextEdit="1"/>
              </p:cNvSpPr>
              <p:nvPr/>
            </p:nvSpPr>
            <p:spPr>
              <a:xfrm>
                <a:off x="4967917" y="1747818"/>
                <a:ext cx="1399166" cy="307777"/>
              </a:xfrm>
              <a:prstGeom prst="rect">
                <a:avLst/>
              </a:prstGeom>
              <a:blipFill rotWithShape="0">
                <a:blip r:embed="rId3"/>
                <a:stretch>
                  <a:fillRect t="-84000" b="-110000"/>
                </a:stretch>
              </a:blipFill>
            </p:spPr>
            <p:txBody>
              <a:bodyPr/>
              <a:lstStyle/>
              <a:p>
                <a:r>
                  <a:rPr lang="en-US">
                    <a:noFill/>
                  </a:rPr>
                  <a:t> </a:t>
                </a:r>
              </a:p>
            </p:txBody>
          </p:sp>
        </mc:Fallback>
      </mc:AlternateContent>
      <p:cxnSp>
        <p:nvCxnSpPr>
          <p:cNvPr id="10" name="Straight Arrow Connector 9"/>
          <p:cNvCxnSpPr>
            <a:stCxn id="8" idx="0"/>
            <a:endCxn id="7" idx="2"/>
          </p:cNvCxnSpPr>
          <p:nvPr/>
        </p:nvCxnSpPr>
        <p:spPr>
          <a:xfrm flipV="1">
            <a:off x="5667500" y="1436459"/>
            <a:ext cx="1" cy="3113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7" idx="1"/>
          </p:cNvCxnSpPr>
          <p:nvPr/>
        </p:nvCxnSpPr>
        <p:spPr>
          <a:xfrm>
            <a:off x="4701079" y="1281192"/>
            <a:ext cx="266839" cy="1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723913" y="1125923"/>
            <a:ext cx="1593128" cy="307777"/>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16" name="Rectangle 15"/>
              <p:cNvSpPr/>
              <p:nvPr/>
            </p:nvSpPr>
            <p:spPr>
              <a:xfrm>
                <a:off x="6723912" y="1745059"/>
                <a:ext cx="1593128"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2</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𝑎𝑚</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16" name="Rectangle 15"/>
              <p:cNvSpPr>
                <a:spLocks noRot="1" noChangeAspect="1" noMove="1" noResize="1" noEditPoints="1" noAdjustHandles="1" noChangeArrowheads="1" noChangeShapeType="1" noTextEdit="1"/>
              </p:cNvSpPr>
              <p:nvPr/>
            </p:nvSpPr>
            <p:spPr>
              <a:xfrm>
                <a:off x="6723912" y="1745059"/>
                <a:ext cx="1593128" cy="307777"/>
              </a:xfrm>
              <a:prstGeom prst="rect">
                <a:avLst/>
              </a:prstGeom>
              <a:blipFill rotWithShape="0">
                <a:blip r:embed="rId4"/>
                <a:stretch>
                  <a:fillRect t="-82353" b="-107843"/>
                </a:stretch>
              </a:blipFill>
            </p:spPr>
            <p:txBody>
              <a:bodyPr/>
              <a:lstStyle/>
              <a:p>
                <a:r>
                  <a:rPr lang="en-US">
                    <a:noFill/>
                  </a:rPr>
                  <a:t> </a:t>
                </a:r>
              </a:p>
            </p:txBody>
          </p:sp>
        </mc:Fallback>
      </mc:AlternateContent>
      <p:cxnSp>
        <p:nvCxnSpPr>
          <p:cNvPr id="17" name="Straight Arrow Connector 16"/>
          <p:cNvCxnSpPr>
            <a:stCxn id="16" idx="0"/>
            <a:endCxn id="15" idx="2"/>
          </p:cNvCxnSpPr>
          <p:nvPr/>
        </p:nvCxnSpPr>
        <p:spPr>
          <a:xfrm flipV="1">
            <a:off x="7520476" y="1433700"/>
            <a:ext cx="1" cy="3113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3"/>
            <a:endCxn id="15" idx="1"/>
          </p:cNvCxnSpPr>
          <p:nvPr/>
        </p:nvCxnSpPr>
        <p:spPr>
          <a:xfrm flipV="1">
            <a:off x="6367084" y="1279812"/>
            <a:ext cx="356829" cy="27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flipH="1">
            <a:off x="6778731" y="2424636"/>
            <a:ext cx="1538308" cy="312370"/>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27" name="Rectangle 26"/>
              <p:cNvSpPr/>
              <p:nvPr/>
            </p:nvSpPr>
            <p:spPr>
              <a:xfrm flipH="1">
                <a:off x="6776292" y="3053011"/>
                <a:ext cx="1540748" cy="312370"/>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3</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𝑓𝑟𝑜𝑚</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27" name="Rectangle 26"/>
              <p:cNvSpPr>
                <a:spLocks noRot="1" noChangeAspect="1" noMove="1" noResize="1" noEditPoints="1" noAdjustHandles="1" noChangeArrowheads="1" noChangeShapeType="1" noTextEdit="1"/>
              </p:cNvSpPr>
              <p:nvPr/>
            </p:nvSpPr>
            <p:spPr>
              <a:xfrm flipH="1">
                <a:off x="6776292" y="3053011"/>
                <a:ext cx="1540748" cy="312370"/>
              </a:xfrm>
              <a:prstGeom prst="rect">
                <a:avLst/>
              </a:prstGeom>
              <a:blipFill rotWithShape="0">
                <a:blip r:embed="rId5"/>
                <a:stretch>
                  <a:fillRect t="-82353" r="-8730" b="-105882"/>
                </a:stretch>
              </a:blipFill>
            </p:spPr>
            <p:txBody>
              <a:bodyPr/>
              <a:lstStyle/>
              <a:p>
                <a:r>
                  <a:rPr lang="en-US">
                    <a:noFill/>
                  </a:rPr>
                  <a:t> </a:t>
                </a:r>
              </a:p>
            </p:txBody>
          </p:sp>
        </mc:Fallback>
      </mc:AlternateContent>
      <p:cxnSp>
        <p:nvCxnSpPr>
          <p:cNvPr id="28" name="Straight Arrow Connector 27"/>
          <p:cNvCxnSpPr>
            <a:stCxn id="27" idx="0"/>
            <a:endCxn id="26" idx="2"/>
          </p:cNvCxnSpPr>
          <p:nvPr/>
        </p:nvCxnSpPr>
        <p:spPr>
          <a:xfrm flipV="1">
            <a:off x="7546666" y="2737006"/>
            <a:ext cx="1219" cy="3160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flipH="1">
            <a:off x="4945647" y="2424636"/>
            <a:ext cx="1538308" cy="312370"/>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50" name="Rectangle 49"/>
              <p:cNvSpPr/>
              <p:nvPr/>
            </p:nvSpPr>
            <p:spPr>
              <a:xfrm flipH="1">
                <a:off x="4932098" y="3053011"/>
                <a:ext cx="1551858" cy="312370"/>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4</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𝑒𝑎𝑟𝑡h</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50" name="Rectangle 49"/>
              <p:cNvSpPr>
                <a:spLocks noRot="1" noChangeAspect="1" noMove="1" noResize="1" noEditPoints="1" noAdjustHandles="1" noChangeArrowheads="1" noChangeShapeType="1" noTextEdit="1"/>
              </p:cNvSpPr>
              <p:nvPr/>
            </p:nvSpPr>
            <p:spPr>
              <a:xfrm flipH="1">
                <a:off x="4932098" y="3053011"/>
                <a:ext cx="1551858" cy="312370"/>
              </a:xfrm>
              <a:prstGeom prst="rect">
                <a:avLst/>
              </a:prstGeom>
              <a:blipFill rotWithShape="0">
                <a:blip r:embed="rId6"/>
                <a:stretch>
                  <a:fillRect t="-82353" r="-8235" b="-105882"/>
                </a:stretch>
              </a:blipFill>
            </p:spPr>
            <p:txBody>
              <a:bodyPr/>
              <a:lstStyle/>
              <a:p>
                <a:r>
                  <a:rPr lang="en-US">
                    <a:noFill/>
                  </a:rPr>
                  <a:t> </a:t>
                </a:r>
              </a:p>
            </p:txBody>
          </p:sp>
        </mc:Fallback>
      </mc:AlternateContent>
      <p:cxnSp>
        <p:nvCxnSpPr>
          <p:cNvPr id="51" name="Straight Arrow Connector 50"/>
          <p:cNvCxnSpPr/>
          <p:nvPr/>
        </p:nvCxnSpPr>
        <p:spPr>
          <a:xfrm flipV="1">
            <a:off x="5713582" y="2737006"/>
            <a:ext cx="1219" cy="3160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6" idx="3"/>
            <a:endCxn id="49" idx="1"/>
          </p:cNvCxnSpPr>
          <p:nvPr/>
        </p:nvCxnSpPr>
        <p:spPr>
          <a:xfrm flipH="1">
            <a:off x="6483955" y="2580821"/>
            <a:ext cx="2947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5151970" y="3725182"/>
            <a:ext cx="1775620" cy="307777"/>
          </a:xfrm>
          <a:prstGeom prst="rect">
            <a:avLst/>
          </a:prstGeom>
          <a:solidFill>
            <a:schemeClr val="bg2">
              <a:lumMod val="90000"/>
            </a:schemeClr>
          </a:solidFill>
        </p:spPr>
        <p:txBody>
          <a:bodyPr wrap="square" rtlCol="0">
            <a:spAutoFit/>
          </a:bodyPr>
          <a:lstStyle/>
          <a:p>
            <a:pPr algn="ctr"/>
            <a:r>
              <a:rPr lang="en-US" sz="1400" dirty="0" err="1"/>
              <a:t>softmax</a:t>
            </a:r>
            <a:endParaRPr lang="en-US" sz="1400" dirty="0"/>
          </a:p>
        </p:txBody>
      </p:sp>
      <p:cxnSp>
        <p:nvCxnSpPr>
          <p:cNvPr id="75" name="Curved Connector 74"/>
          <p:cNvCxnSpPr>
            <a:stCxn id="15" idx="3"/>
            <a:endCxn id="26" idx="1"/>
          </p:cNvCxnSpPr>
          <p:nvPr/>
        </p:nvCxnSpPr>
        <p:spPr>
          <a:xfrm flipH="1">
            <a:off x="8317039" y="1279812"/>
            <a:ext cx="2" cy="1301009"/>
          </a:xfrm>
          <a:prstGeom prst="curvedConnector3">
            <a:avLst>
              <a:gd name="adj1" fmla="val -1143000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49" idx="3"/>
            <a:endCxn id="69" idx="1"/>
          </p:cNvCxnSpPr>
          <p:nvPr/>
        </p:nvCxnSpPr>
        <p:spPr>
          <a:xfrm rot="10800000" flipH="1" flipV="1">
            <a:off x="4945646" y="2580821"/>
            <a:ext cx="206323" cy="1298250"/>
          </a:xfrm>
          <a:prstGeom prst="curvedConnector3">
            <a:avLst>
              <a:gd name="adj1" fmla="val -11079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79"/>
              <p:cNvSpPr/>
              <p:nvPr/>
            </p:nvSpPr>
            <p:spPr>
              <a:xfrm flipH="1">
                <a:off x="7520476" y="3722026"/>
                <a:ext cx="378501"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𝑦</m:t>
                      </m:r>
                      <m:r>
                        <a:rPr lang="en-US" sz="1400" i="1">
                          <a:latin typeface="Cambria Math" charset="0"/>
                        </a:rPr>
                        <m:t> </m:t>
                      </m:r>
                    </m:oMath>
                  </m:oMathPara>
                </a14:m>
                <a:endParaRPr lang="en-US" sz="1400" dirty="0"/>
              </a:p>
            </p:txBody>
          </p:sp>
        </mc:Choice>
        <mc:Fallback xmlns="">
          <p:sp>
            <p:nvSpPr>
              <p:cNvPr id="80" name="Rectangle 79"/>
              <p:cNvSpPr>
                <a:spLocks noRot="1" noChangeAspect="1" noMove="1" noResize="1" noEditPoints="1" noAdjustHandles="1" noChangeArrowheads="1" noChangeShapeType="1" noTextEdit="1"/>
              </p:cNvSpPr>
              <p:nvPr/>
            </p:nvSpPr>
            <p:spPr>
              <a:xfrm flipH="1">
                <a:off x="7520476" y="3722026"/>
                <a:ext cx="378501" cy="307777"/>
              </a:xfrm>
              <a:prstGeom prst="rect">
                <a:avLst/>
              </a:prstGeom>
              <a:blipFill rotWithShape="0">
                <a:blip r:embed="rId7"/>
                <a:stretch>
                  <a:fillRect t="-84000" b="-110000"/>
                </a:stretch>
              </a:blipFill>
            </p:spPr>
            <p:txBody>
              <a:bodyPr/>
              <a:lstStyle/>
              <a:p>
                <a:r>
                  <a:rPr lang="en-US">
                    <a:noFill/>
                  </a:rPr>
                  <a:t> </a:t>
                </a:r>
              </a:p>
            </p:txBody>
          </p:sp>
        </mc:Fallback>
      </mc:AlternateContent>
      <p:cxnSp>
        <p:nvCxnSpPr>
          <p:cNvPr id="81" name="Curved Connector 80"/>
          <p:cNvCxnSpPr>
            <a:stCxn id="69" idx="3"/>
            <a:endCxn id="80" idx="3"/>
          </p:cNvCxnSpPr>
          <p:nvPr/>
        </p:nvCxnSpPr>
        <p:spPr>
          <a:xfrm flipV="1">
            <a:off x="6927590" y="3875915"/>
            <a:ext cx="592886" cy="3156"/>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87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0946-7BD0-FA4A-81B0-074774C09528}"/>
              </a:ext>
            </a:extLst>
          </p:cNvPr>
          <p:cNvSpPr>
            <a:spLocks noGrp="1"/>
          </p:cNvSpPr>
          <p:nvPr>
            <p:ph type="title"/>
          </p:nvPr>
        </p:nvSpPr>
        <p:spPr/>
        <p:txBody>
          <a:bodyPr/>
          <a:lstStyle/>
          <a:p>
            <a:r>
              <a:rPr lang="en-US" dirty="0"/>
              <a:t>Bi-Directional RNNs</a:t>
            </a:r>
          </a:p>
        </p:txBody>
      </p:sp>
      <p:sp>
        <p:nvSpPr>
          <p:cNvPr id="3" name="Content Placeholder 2">
            <a:extLst>
              <a:ext uri="{FF2B5EF4-FFF2-40B4-BE49-F238E27FC236}">
                <a16:creationId xmlns:a16="http://schemas.microsoft.com/office/drawing/2014/main" id="{57BC162F-986F-5F4E-8DE6-834D2E4612C9}"/>
              </a:ext>
            </a:extLst>
          </p:cNvPr>
          <p:cNvSpPr>
            <a:spLocks noGrp="1"/>
          </p:cNvSpPr>
          <p:nvPr>
            <p:ph idx="1"/>
          </p:nvPr>
        </p:nvSpPr>
        <p:spPr>
          <a:xfrm>
            <a:off x="340592" y="1009332"/>
            <a:ext cx="8205304" cy="880862"/>
          </a:xfrm>
        </p:spPr>
        <p:txBody>
          <a:bodyPr/>
          <a:lstStyle/>
          <a:p>
            <a:r>
              <a:rPr lang="en-US" dirty="0"/>
              <a:t>He said, “Teddy Roosevelt was a president”</a:t>
            </a:r>
          </a:p>
          <a:p>
            <a:r>
              <a:rPr lang="en-US" dirty="0"/>
              <a:t>He Said, “Teddy bears are on sale.”</a:t>
            </a:r>
          </a:p>
          <a:p>
            <a:endParaRPr lang="en-US" dirty="0"/>
          </a:p>
        </p:txBody>
      </p:sp>
      <p:sp>
        <p:nvSpPr>
          <p:cNvPr id="4" name="TextBox 3">
            <a:extLst>
              <a:ext uri="{FF2B5EF4-FFF2-40B4-BE49-F238E27FC236}">
                <a16:creationId xmlns:a16="http://schemas.microsoft.com/office/drawing/2014/main" id="{82A5EE95-56AF-914A-A8A0-46FE86008ABC}"/>
              </a:ext>
            </a:extLst>
          </p:cNvPr>
          <p:cNvSpPr txBox="1"/>
          <p:nvPr/>
        </p:nvSpPr>
        <p:spPr>
          <a:xfrm>
            <a:off x="336789" y="4773413"/>
            <a:ext cx="1226170" cy="276999"/>
          </a:xfrm>
          <a:prstGeom prst="rect">
            <a:avLst/>
          </a:prstGeom>
          <a:noFill/>
        </p:spPr>
        <p:txBody>
          <a:bodyPr wrap="none" rtlCol="0">
            <a:spAutoFit/>
          </a:bodyPr>
          <a:lstStyle/>
          <a:p>
            <a:r>
              <a:rPr lang="en-US" sz="1200" dirty="0"/>
              <a:t>Ref: Andre </a:t>
            </a:r>
            <a:r>
              <a:rPr lang="en-US" sz="1200" dirty="0" err="1"/>
              <a:t>Eng</a:t>
            </a:r>
            <a:endParaRPr lang="en-US" sz="1200" dirty="0"/>
          </a:p>
        </p:txBody>
      </p:sp>
      <p:grpSp>
        <p:nvGrpSpPr>
          <p:cNvPr id="53" name="Group 52">
            <a:extLst>
              <a:ext uri="{FF2B5EF4-FFF2-40B4-BE49-F238E27FC236}">
                <a16:creationId xmlns:a16="http://schemas.microsoft.com/office/drawing/2014/main" id="{66B4EB73-A2FE-6149-B100-6DF9E8109ED4}"/>
              </a:ext>
            </a:extLst>
          </p:cNvPr>
          <p:cNvGrpSpPr/>
          <p:nvPr/>
        </p:nvGrpSpPr>
        <p:grpSpPr>
          <a:xfrm>
            <a:off x="741991" y="2143443"/>
            <a:ext cx="5555837" cy="849357"/>
            <a:chOff x="741991" y="2143443"/>
            <a:chExt cx="5555837" cy="849357"/>
          </a:xfrm>
        </p:grpSpPr>
        <p:sp>
          <p:nvSpPr>
            <p:cNvPr id="5" name="TextBox 4">
              <a:extLst>
                <a:ext uri="{FF2B5EF4-FFF2-40B4-BE49-F238E27FC236}">
                  <a16:creationId xmlns:a16="http://schemas.microsoft.com/office/drawing/2014/main" id="{1EDCF24A-02A9-0942-AAAB-57DEDC08972D}"/>
                </a:ext>
              </a:extLst>
            </p:cNvPr>
            <p:cNvSpPr txBox="1"/>
            <p:nvPr/>
          </p:nvSpPr>
          <p:spPr>
            <a:xfrm>
              <a:off x="741991"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 name="TextBox 5">
              <a:extLst>
                <a:ext uri="{FF2B5EF4-FFF2-40B4-BE49-F238E27FC236}">
                  <a16:creationId xmlns:a16="http://schemas.microsoft.com/office/drawing/2014/main" id="{5ADF94DC-06B0-6E48-A20B-BCC8EFE46443}"/>
                </a:ext>
              </a:extLst>
            </p:cNvPr>
            <p:cNvSpPr txBox="1"/>
            <p:nvPr/>
          </p:nvSpPr>
          <p:spPr>
            <a:xfrm>
              <a:off x="841200" y="2710344"/>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8" name="Straight Arrow Connector 7">
              <a:extLst>
                <a:ext uri="{FF2B5EF4-FFF2-40B4-BE49-F238E27FC236}">
                  <a16:creationId xmlns:a16="http://schemas.microsoft.com/office/drawing/2014/main" id="{CC2920CB-1A37-7641-8846-2CD7C330EA22}"/>
                </a:ext>
              </a:extLst>
            </p:cNvPr>
            <p:cNvCxnSpPr>
              <a:cxnSpLocks/>
              <a:stCxn id="6" idx="0"/>
              <a:endCxn id="5" idx="2"/>
            </p:cNvCxnSpPr>
            <p:nvPr/>
          </p:nvCxnSpPr>
          <p:spPr>
            <a:xfrm flipV="1">
              <a:off x="1031316" y="2451220"/>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0FDFA9-1613-A24D-AFF2-3C84F02DE110}"/>
                </a:ext>
              </a:extLst>
            </p:cNvPr>
            <p:cNvCxnSpPr>
              <a:cxnSpLocks/>
              <a:stCxn id="5" idx="3"/>
              <a:endCxn id="15" idx="1"/>
            </p:cNvCxnSpPr>
            <p:nvPr/>
          </p:nvCxnSpPr>
          <p:spPr>
            <a:xfrm>
              <a:off x="1330753"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3B69CAC-DC07-4544-91E4-F3CA518E2C14}"/>
                </a:ext>
              </a:extLst>
            </p:cNvPr>
            <p:cNvSpPr txBox="1"/>
            <p:nvPr/>
          </p:nvSpPr>
          <p:spPr>
            <a:xfrm>
              <a:off x="1732152"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19" name="TextBox 18">
              <a:extLst>
                <a:ext uri="{FF2B5EF4-FFF2-40B4-BE49-F238E27FC236}">
                  <a16:creationId xmlns:a16="http://schemas.microsoft.com/office/drawing/2014/main" id="{7FF256F2-9220-A141-842C-33BC39A3193C}"/>
                </a:ext>
              </a:extLst>
            </p:cNvPr>
            <p:cNvSpPr txBox="1"/>
            <p:nvPr/>
          </p:nvSpPr>
          <p:spPr>
            <a:xfrm>
              <a:off x="1759438" y="2704469"/>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20" name="Straight Arrow Connector 19">
              <a:extLst>
                <a:ext uri="{FF2B5EF4-FFF2-40B4-BE49-F238E27FC236}">
                  <a16:creationId xmlns:a16="http://schemas.microsoft.com/office/drawing/2014/main" id="{86B45155-EE1E-2B4E-8B0D-DDFAF594F4A7}"/>
                </a:ext>
              </a:extLst>
            </p:cNvPr>
            <p:cNvCxnSpPr>
              <a:cxnSpLocks/>
              <a:stCxn id="19" idx="0"/>
              <a:endCxn id="15" idx="2"/>
            </p:cNvCxnSpPr>
            <p:nvPr/>
          </p:nvCxnSpPr>
          <p:spPr>
            <a:xfrm flipV="1">
              <a:off x="2026533"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2ABE5F11-5820-1042-BB1E-292DA079518E}"/>
                </a:ext>
              </a:extLst>
            </p:cNvPr>
            <p:cNvGrpSpPr/>
            <p:nvPr/>
          </p:nvGrpSpPr>
          <p:grpSpPr>
            <a:xfrm>
              <a:off x="2320914" y="2143443"/>
              <a:ext cx="990161" cy="838025"/>
              <a:chOff x="1483153" y="2295843"/>
              <a:chExt cx="990161" cy="838025"/>
            </a:xfrm>
          </p:grpSpPr>
          <p:cxnSp>
            <p:nvCxnSpPr>
              <p:cNvPr id="29" name="Straight Arrow Connector 28">
                <a:extLst>
                  <a:ext uri="{FF2B5EF4-FFF2-40B4-BE49-F238E27FC236}">
                    <a16:creationId xmlns:a16="http://schemas.microsoft.com/office/drawing/2014/main" id="{BB59DB1F-DB27-3540-921B-8A3A7B83A5CD}"/>
                  </a:ext>
                </a:extLst>
              </p:cNvPr>
              <p:cNvCxnSpPr>
                <a:cxnSpLocks/>
                <a:endCxn id="30" idx="1"/>
              </p:cNvCxnSpPr>
              <p:nvPr/>
            </p:nvCxnSpPr>
            <p:spPr>
              <a:xfrm>
                <a:off x="1483153" y="24497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8F44E4-6A82-A749-98B1-3D4DFEC3C4EB}"/>
                  </a:ext>
                </a:extLst>
              </p:cNvPr>
              <p:cNvSpPr txBox="1"/>
              <p:nvPr/>
            </p:nvSpPr>
            <p:spPr>
              <a:xfrm>
                <a:off x="1884552" y="22958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31" name="TextBox 30">
                <a:extLst>
                  <a:ext uri="{FF2B5EF4-FFF2-40B4-BE49-F238E27FC236}">
                    <a16:creationId xmlns:a16="http://schemas.microsoft.com/office/drawing/2014/main" id="{5616C039-DB1A-984A-84E5-3B7470CF0A74}"/>
                  </a:ext>
                </a:extLst>
              </p:cNvPr>
              <p:cNvSpPr txBox="1"/>
              <p:nvPr/>
            </p:nvSpPr>
            <p:spPr>
              <a:xfrm>
                <a:off x="1911838" y="2856869"/>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32" name="Straight Arrow Connector 31">
                <a:extLst>
                  <a:ext uri="{FF2B5EF4-FFF2-40B4-BE49-F238E27FC236}">
                    <a16:creationId xmlns:a16="http://schemas.microsoft.com/office/drawing/2014/main" id="{A5304146-789E-D048-91C0-86C1BDB8DAF8}"/>
                  </a:ext>
                </a:extLst>
              </p:cNvPr>
              <p:cNvCxnSpPr>
                <a:cxnSpLocks/>
                <a:stCxn id="31" idx="0"/>
                <a:endCxn id="30" idx="2"/>
              </p:cNvCxnSpPr>
              <p:nvPr/>
            </p:nvCxnSpPr>
            <p:spPr>
              <a:xfrm flipV="1">
                <a:off x="2178933" y="26036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052A7928-AE30-1140-BB4E-89D084628AB6}"/>
                </a:ext>
              </a:extLst>
            </p:cNvPr>
            <p:cNvCxnSpPr>
              <a:cxnSpLocks/>
              <a:endCxn id="39" idx="1"/>
            </p:cNvCxnSpPr>
            <p:nvPr/>
          </p:nvCxnSpPr>
          <p:spPr>
            <a:xfrm>
              <a:off x="3307795"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81FAB87-01CD-214A-8B83-164D170BD38F}"/>
                </a:ext>
              </a:extLst>
            </p:cNvPr>
            <p:cNvSpPr txBox="1"/>
            <p:nvPr/>
          </p:nvSpPr>
          <p:spPr>
            <a:xfrm>
              <a:off x="3709194"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0" name="TextBox 39">
              <a:extLst>
                <a:ext uri="{FF2B5EF4-FFF2-40B4-BE49-F238E27FC236}">
                  <a16:creationId xmlns:a16="http://schemas.microsoft.com/office/drawing/2014/main" id="{B105AD75-46B8-4D45-92E3-4671C69B37FC}"/>
                </a:ext>
              </a:extLst>
            </p:cNvPr>
            <p:cNvSpPr txBox="1"/>
            <p:nvPr/>
          </p:nvSpPr>
          <p:spPr>
            <a:xfrm>
              <a:off x="3691876" y="2704469"/>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41" name="Straight Arrow Connector 40">
              <a:extLst>
                <a:ext uri="{FF2B5EF4-FFF2-40B4-BE49-F238E27FC236}">
                  <a16:creationId xmlns:a16="http://schemas.microsoft.com/office/drawing/2014/main" id="{6B1E9A62-FEBE-EF49-A67C-E0BAC4D93B3D}"/>
                </a:ext>
              </a:extLst>
            </p:cNvPr>
            <p:cNvCxnSpPr>
              <a:cxnSpLocks/>
              <a:stCxn id="40" idx="0"/>
              <a:endCxn id="39" idx="2"/>
            </p:cNvCxnSpPr>
            <p:nvPr/>
          </p:nvCxnSpPr>
          <p:spPr>
            <a:xfrm flipH="1" flipV="1">
              <a:off x="4003575" y="2451220"/>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8D8C9FC-D3B9-B24F-B3C5-662F2B118F3C}"/>
                </a:ext>
              </a:extLst>
            </p:cNvPr>
            <p:cNvCxnSpPr>
              <a:cxnSpLocks/>
              <a:stCxn id="39" idx="3"/>
              <a:endCxn id="44" idx="1"/>
            </p:cNvCxnSpPr>
            <p:nvPr/>
          </p:nvCxnSpPr>
          <p:spPr>
            <a:xfrm>
              <a:off x="4297956" y="2297332"/>
              <a:ext cx="548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E2047E39-D7AD-584B-88F7-BA1B0B6F065A}"/>
                </a:ext>
              </a:extLst>
            </p:cNvPr>
            <p:cNvSpPr txBox="1"/>
            <p:nvPr/>
          </p:nvSpPr>
          <p:spPr>
            <a:xfrm>
              <a:off x="484628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5" name="TextBox 44">
              <a:extLst>
                <a:ext uri="{FF2B5EF4-FFF2-40B4-BE49-F238E27FC236}">
                  <a16:creationId xmlns:a16="http://schemas.microsoft.com/office/drawing/2014/main" id="{B2F99D62-7517-034E-937E-E393A9E17EF0}"/>
                </a:ext>
              </a:extLst>
            </p:cNvPr>
            <p:cNvSpPr txBox="1"/>
            <p:nvPr/>
          </p:nvSpPr>
          <p:spPr>
            <a:xfrm>
              <a:off x="4717666" y="2715801"/>
              <a:ext cx="857944" cy="276999"/>
            </a:xfrm>
            <a:prstGeom prst="rect">
              <a:avLst/>
            </a:prstGeom>
            <a:noFill/>
            <a:ln>
              <a:solidFill>
                <a:schemeClr val="accent1"/>
              </a:solidFill>
            </a:ln>
          </p:spPr>
          <p:txBody>
            <a:bodyPr wrap="square" rtlCol="0">
              <a:spAutoFit/>
            </a:bodyPr>
            <a:lstStyle/>
            <a:p>
              <a:r>
                <a:rPr lang="en-US" sz="1200" dirty="0"/>
                <a:t>Roosevelt</a:t>
              </a:r>
            </a:p>
          </p:txBody>
        </p:sp>
        <p:cxnSp>
          <p:nvCxnSpPr>
            <p:cNvPr id="46" name="Straight Arrow Connector 45">
              <a:extLst>
                <a:ext uri="{FF2B5EF4-FFF2-40B4-BE49-F238E27FC236}">
                  <a16:creationId xmlns:a16="http://schemas.microsoft.com/office/drawing/2014/main" id="{7CAB81A8-758A-4141-B206-9ECAA8F945E6}"/>
                </a:ext>
              </a:extLst>
            </p:cNvPr>
            <p:cNvCxnSpPr>
              <a:cxnSpLocks/>
              <a:stCxn id="45" idx="0"/>
              <a:endCxn id="44" idx="2"/>
            </p:cNvCxnSpPr>
            <p:nvPr/>
          </p:nvCxnSpPr>
          <p:spPr>
            <a:xfrm flipH="1" flipV="1">
              <a:off x="5140664" y="2451220"/>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DD4EC46-7367-6A40-911B-11851792B1D7}"/>
                </a:ext>
              </a:extLst>
            </p:cNvPr>
            <p:cNvSpPr txBox="1"/>
            <p:nvPr/>
          </p:nvSpPr>
          <p:spPr>
            <a:xfrm>
              <a:off x="5882330" y="2208512"/>
              <a:ext cx="415498" cy="369332"/>
            </a:xfrm>
            <a:prstGeom prst="rect">
              <a:avLst/>
            </a:prstGeom>
            <a:noFill/>
          </p:spPr>
          <p:txBody>
            <a:bodyPr wrap="none" rtlCol="0">
              <a:spAutoFit/>
            </a:bodyPr>
            <a:lstStyle/>
            <a:p>
              <a:r>
                <a:rPr lang="en-US" dirty="0"/>
                <a:t>…</a:t>
              </a:r>
            </a:p>
          </p:txBody>
        </p:sp>
      </p:grpSp>
      <p:grpSp>
        <p:nvGrpSpPr>
          <p:cNvPr id="54" name="Group 53">
            <a:extLst>
              <a:ext uri="{FF2B5EF4-FFF2-40B4-BE49-F238E27FC236}">
                <a16:creationId xmlns:a16="http://schemas.microsoft.com/office/drawing/2014/main" id="{C2973CF1-D5D5-2F4C-97B5-8AF98EE2FE4E}"/>
              </a:ext>
            </a:extLst>
          </p:cNvPr>
          <p:cNvGrpSpPr/>
          <p:nvPr/>
        </p:nvGrpSpPr>
        <p:grpSpPr>
          <a:xfrm>
            <a:off x="730575" y="3276827"/>
            <a:ext cx="5555837" cy="849357"/>
            <a:chOff x="741991" y="2143443"/>
            <a:chExt cx="5555837" cy="849357"/>
          </a:xfrm>
        </p:grpSpPr>
        <p:sp>
          <p:nvSpPr>
            <p:cNvPr id="55" name="TextBox 54">
              <a:extLst>
                <a:ext uri="{FF2B5EF4-FFF2-40B4-BE49-F238E27FC236}">
                  <a16:creationId xmlns:a16="http://schemas.microsoft.com/office/drawing/2014/main" id="{5BB60DE7-1AA2-1F4D-9A29-3DD37992D0A4}"/>
                </a:ext>
              </a:extLst>
            </p:cNvPr>
            <p:cNvSpPr txBox="1"/>
            <p:nvPr/>
          </p:nvSpPr>
          <p:spPr>
            <a:xfrm>
              <a:off x="741991"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56" name="TextBox 55">
              <a:extLst>
                <a:ext uri="{FF2B5EF4-FFF2-40B4-BE49-F238E27FC236}">
                  <a16:creationId xmlns:a16="http://schemas.microsoft.com/office/drawing/2014/main" id="{F86C59AE-69E6-BB47-B915-648A15AACAB8}"/>
                </a:ext>
              </a:extLst>
            </p:cNvPr>
            <p:cNvSpPr txBox="1"/>
            <p:nvPr/>
          </p:nvSpPr>
          <p:spPr>
            <a:xfrm>
              <a:off x="841200" y="2710344"/>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57" name="Straight Arrow Connector 56">
              <a:extLst>
                <a:ext uri="{FF2B5EF4-FFF2-40B4-BE49-F238E27FC236}">
                  <a16:creationId xmlns:a16="http://schemas.microsoft.com/office/drawing/2014/main" id="{60E94306-99A1-4C4E-9148-91B4C87F2335}"/>
                </a:ext>
              </a:extLst>
            </p:cNvPr>
            <p:cNvCxnSpPr>
              <a:cxnSpLocks/>
              <a:stCxn id="56" idx="0"/>
              <a:endCxn id="55" idx="2"/>
            </p:cNvCxnSpPr>
            <p:nvPr/>
          </p:nvCxnSpPr>
          <p:spPr>
            <a:xfrm flipV="1">
              <a:off x="1031316" y="2451220"/>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51A909C-182E-C94A-A9D1-D01D948A2E66}"/>
                </a:ext>
              </a:extLst>
            </p:cNvPr>
            <p:cNvCxnSpPr>
              <a:cxnSpLocks/>
              <a:stCxn id="55" idx="3"/>
              <a:endCxn id="59" idx="1"/>
            </p:cNvCxnSpPr>
            <p:nvPr/>
          </p:nvCxnSpPr>
          <p:spPr>
            <a:xfrm>
              <a:off x="1330753"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8E98ACAE-BE5E-484D-90A0-A926A148AF4B}"/>
                </a:ext>
              </a:extLst>
            </p:cNvPr>
            <p:cNvSpPr txBox="1"/>
            <p:nvPr/>
          </p:nvSpPr>
          <p:spPr>
            <a:xfrm>
              <a:off x="1732152"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0" name="TextBox 59">
              <a:extLst>
                <a:ext uri="{FF2B5EF4-FFF2-40B4-BE49-F238E27FC236}">
                  <a16:creationId xmlns:a16="http://schemas.microsoft.com/office/drawing/2014/main" id="{B80217D9-AA73-8A48-A88D-C600A49F0020}"/>
                </a:ext>
              </a:extLst>
            </p:cNvPr>
            <p:cNvSpPr txBox="1"/>
            <p:nvPr/>
          </p:nvSpPr>
          <p:spPr>
            <a:xfrm>
              <a:off x="1759438" y="2704469"/>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61" name="Straight Arrow Connector 60">
              <a:extLst>
                <a:ext uri="{FF2B5EF4-FFF2-40B4-BE49-F238E27FC236}">
                  <a16:creationId xmlns:a16="http://schemas.microsoft.com/office/drawing/2014/main" id="{A6EA6E17-BC38-8B4F-A0BC-E8DCAE2063BB}"/>
                </a:ext>
              </a:extLst>
            </p:cNvPr>
            <p:cNvCxnSpPr>
              <a:cxnSpLocks/>
              <a:stCxn id="60" idx="0"/>
              <a:endCxn id="59" idx="2"/>
            </p:cNvCxnSpPr>
            <p:nvPr/>
          </p:nvCxnSpPr>
          <p:spPr>
            <a:xfrm flipV="1">
              <a:off x="2026533"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AF9AFA61-4626-834C-AAAD-57EA95092CD6}"/>
                </a:ext>
              </a:extLst>
            </p:cNvPr>
            <p:cNvGrpSpPr/>
            <p:nvPr/>
          </p:nvGrpSpPr>
          <p:grpSpPr>
            <a:xfrm>
              <a:off x="2320914" y="2143443"/>
              <a:ext cx="990161" cy="838025"/>
              <a:chOff x="1483153" y="2295843"/>
              <a:chExt cx="990161" cy="838025"/>
            </a:xfrm>
          </p:grpSpPr>
          <p:cxnSp>
            <p:nvCxnSpPr>
              <p:cNvPr id="72" name="Straight Arrow Connector 71">
                <a:extLst>
                  <a:ext uri="{FF2B5EF4-FFF2-40B4-BE49-F238E27FC236}">
                    <a16:creationId xmlns:a16="http://schemas.microsoft.com/office/drawing/2014/main" id="{B9B10EE5-041A-5841-B8AA-1207C25F2DF4}"/>
                  </a:ext>
                </a:extLst>
              </p:cNvPr>
              <p:cNvCxnSpPr>
                <a:cxnSpLocks/>
                <a:endCxn id="73" idx="1"/>
              </p:cNvCxnSpPr>
              <p:nvPr/>
            </p:nvCxnSpPr>
            <p:spPr>
              <a:xfrm>
                <a:off x="1483153" y="24497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829879C-0A1F-CC40-970E-0F69FA869DB5}"/>
                  </a:ext>
                </a:extLst>
              </p:cNvPr>
              <p:cNvSpPr txBox="1"/>
              <p:nvPr/>
            </p:nvSpPr>
            <p:spPr>
              <a:xfrm>
                <a:off x="1884552" y="22958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74" name="TextBox 73">
                <a:extLst>
                  <a:ext uri="{FF2B5EF4-FFF2-40B4-BE49-F238E27FC236}">
                    <a16:creationId xmlns:a16="http://schemas.microsoft.com/office/drawing/2014/main" id="{686F9E4B-B5AB-5644-8916-BDA7776CD935}"/>
                  </a:ext>
                </a:extLst>
              </p:cNvPr>
              <p:cNvSpPr txBox="1"/>
              <p:nvPr/>
            </p:nvSpPr>
            <p:spPr>
              <a:xfrm>
                <a:off x="1911838" y="2856869"/>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75" name="Straight Arrow Connector 74">
                <a:extLst>
                  <a:ext uri="{FF2B5EF4-FFF2-40B4-BE49-F238E27FC236}">
                    <a16:creationId xmlns:a16="http://schemas.microsoft.com/office/drawing/2014/main" id="{B2831719-F998-4543-9573-1617A0848200}"/>
                  </a:ext>
                </a:extLst>
              </p:cNvPr>
              <p:cNvCxnSpPr>
                <a:cxnSpLocks/>
                <a:stCxn id="74" idx="0"/>
                <a:endCxn id="73" idx="2"/>
              </p:cNvCxnSpPr>
              <p:nvPr/>
            </p:nvCxnSpPr>
            <p:spPr>
              <a:xfrm flipV="1">
                <a:off x="2178933" y="26036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AF5555CA-813C-B14C-9194-4829669A5156}"/>
                </a:ext>
              </a:extLst>
            </p:cNvPr>
            <p:cNvCxnSpPr>
              <a:cxnSpLocks/>
              <a:endCxn id="64" idx="1"/>
            </p:cNvCxnSpPr>
            <p:nvPr/>
          </p:nvCxnSpPr>
          <p:spPr>
            <a:xfrm>
              <a:off x="3307795"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52CAB145-06D1-8946-8389-DCFC5CF7AB86}"/>
                </a:ext>
              </a:extLst>
            </p:cNvPr>
            <p:cNvSpPr txBox="1"/>
            <p:nvPr/>
          </p:nvSpPr>
          <p:spPr>
            <a:xfrm>
              <a:off x="3709194"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5" name="TextBox 64">
              <a:extLst>
                <a:ext uri="{FF2B5EF4-FFF2-40B4-BE49-F238E27FC236}">
                  <a16:creationId xmlns:a16="http://schemas.microsoft.com/office/drawing/2014/main" id="{1684B2BA-54F3-714F-B5BE-B078FEB649D8}"/>
                </a:ext>
              </a:extLst>
            </p:cNvPr>
            <p:cNvSpPr txBox="1"/>
            <p:nvPr/>
          </p:nvSpPr>
          <p:spPr>
            <a:xfrm>
              <a:off x="3691876" y="2704469"/>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66" name="Straight Arrow Connector 65">
              <a:extLst>
                <a:ext uri="{FF2B5EF4-FFF2-40B4-BE49-F238E27FC236}">
                  <a16:creationId xmlns:a16="http://schemas.microsoft.com/office/drawing/2014/main" id="{89844D9C-1347-2B42-9D89-C33BD2037D31}"/>
                </a:ext>
              </a:extLst>
            </p:cNvPr>
            <p:cNvCxnSpPr>
              <a:cxnSpLocks/>
              <a:stCxn id="65" idx="0"/>
              <a:endCxn id="64" idx="2"/>
            </p:cNvCxnSpPr>
            <p:nvPr/>
          </p:nvCxnSpPr>
          <p:spPr>
            <a:xfrm flipH="1" flipV="1">
              <a:off x="4003575" y="2451220"/>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9D3C7F0-3C2A-7844-95BC-768A221F1903}"/>
                </a:ext>
              </a:extLst>
            </p:cNvPr>
            <p:cNvCxnSpPr>
              <a:cxnSpLocks/>
              <a:stCxn id="64" idx="3"/>
              <a:endCxn id="68" idx="1"/>
            </p:cNvCxnSpPr>
            <p:nvPr/>
          </p:nvCxnSpPr>
          <p:spPr>
            <a:xfrm>
              <a:off x="4297956" y="2297332"/>
              <a:ext cx="548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1E451599-348C-D34F-B553-7CDFDBEA9ECD}"/>
                </a:ext>
              </a:extLst>
            </p:cNvPr>
            <p:cNvSpPr txBox="1"/>
            <p:nvPr/>
          </p:nvSpPr>
          <p:spPr>
            <a:xfrm>
              <a:off x="484628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9" name="TextBox 68">
              <a:extLst>
                <a:ext uri="{FF2B5EF4-FFF2-40B4-BE49-F238E27FC236}">
                  <a16:creationId xmlns:a16="http://schemas.microsoft.com/office/drawing/2014/main" id="{4C9522FB-53DB-2549-8100-471F1F41697D}"/>
                </a:ext>
              </a:extLst>
            </p:cNvPr>
            <p:cNvSpPr txBox="1"/>
            <p:nvPr/>
          </p:nvSpPr>
          <p:spPr>
            <a:xfrm>
              <a:off x="4717666" y="2715801"/>
              <a:ext cx="857944" cy="276999"/>
            </a:xfrm>
            <a:prstGeom prst="rect">
              <a:avLst/>
            </a:prstGeom>
            <a:noFill/>
            <a:ln>
              <a:solidFill>
                <a:schemeClr val="accent1"/>
              </a:solidFill>
            </a:ln>
          </p:spPr>
          <p:txBody>
            <a:bodyPr wrap="square" rtlCol="0">
              <a:spAutoFit/>
            </a:bodyPr>
            <a:lstStyle/>
            <a:p>
              <a:pPr algn="ctr"/>
              <a:r>
                <a:rPr lang="en-US" sz="1200" dirty="0"/>
                <a:t>bears</a:t>
              </a:r>
            </a:p>
          </p:txBody>
        </p:sp>
        <p:cxnSp>
          <p:nvCxnSpPr>
            <p:cNvPr id="70" name="Straight Arrow Connector 69">
              <a:extLst>
                <a:ext uri="{FF2B5EF4-FFF2-40B4-BE49-F238E27FC236}">
                  <a16:creationId xmlns:a16="http://schemas.microsoft.com/office/drawing/2014/main" id="{34AF9396-4E69-3E46-B764-851EA7DFA0B8}"/>
                </a:ext>
              </a:extLst>
            </p:cNvPr>
            <p:cNvCxnSpPr>
              <a:cxnSpLocks/>
              <a:stCxn id="69" idx="0"/>
              <a:endCxn id="68" idx="2"/>
            </p:cNvCxnSpPr>
            <p:nvPr/>
          </p:nvCxnSpPr>
          <p:spPr>
            <a:xfrm flipH="1" flipV="1">
              <a:off x="5140664" y="2451220"/>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DC38BEFE-A780-514F-ADA8-05A7E7CDAF9B}"/>
                </a:ext>
              </a:extLst>
            </p:cNvPr>
            <p:cNvSpPr txBox="1"/>
            <p:nvPr/>
          </p:nvSpPr>
          <p:spPr>
            <a:xfrm>
              <a:off x="5882330" y="2208512"/>
              <a:ext cx="41549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377697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0946-7BD0-FA4A-81B0-074774C09528}"/>
              </a:ext>
            </a:extLst>
          </p:cNvPr>
          <p:cNvSpPr>
            <a:spLocks noGrp="1"/>
          </p:cNvSpPr>
          <p:nvPr>
            <p:ph type="title"/>
          </p:nvPr>
        </p:nvSpPr>
        <p:spPr/>
        <p:txBody>
          <a:bodyPr/>
          <a:lstStyle/>
          <a:p>
            <a:r>
              <a:rPr lang="en-US" dirty="0"/>
              <a:t>Bi-Directional RNNs</a:t>
            </a:r>
          </a:p>
        </p:txBody>
      </p:sp>
      <p:sp>
        <p:nvSpPr>
          <p:cNvPr id="3" name="Content Placeholder 2">
            <a:extLst>
              <a:ext uri="{FF2B5EF4-FFF2-40B4-BE49-F238E27FC236}">
                <a16:creationId xmlns:a16="http://schemas.microsoft.com/office/drawing/2014/main" id="{57BC162F-986F-5F4E-8DE6-834D2E4612C9}"/>
              </a:ext>
            </a:extLst>
          </p:cNvPr>
          <p:cNvSpPr>
            <a:spLocks noGrp="1"/>
          </p:cNvSpPr>
          <p:nvPr>
            <p:ph idx="1"/>
          </p:nvPr>
        </p:nvSpPr>
        <p:spPr>
          <a:xfrm>
            <a:off x="340592" y="1009332"/>
            <a:ext cx="8205304" cy="880862"/>
          </a:xfrm>
        </p:spPr>
        <p:txBody>
          <a:bodyPr/>
          <a:lstStyle/>
          <a:p>
            <a:r>
              <a:rPr lang="en-US" dirty="0"/>
              <a:t>He said, “Teddy Roosevelt was a president”</a:t>
            </a:r>
          </a:p>
          <a:p>
            <a:r>
              <a:rPr lang="en-US" dirty="0"/>
              <a:t>He Said, “Teddy bears are on sale.”</a:t>
            </a:r>
          </a:p>
          <a:p>
            <a:endParaRPr lang="en-US" dirty="0"/>
          </a:p>
        </p:txBody>
      </p:sp>
      <p:sp>
        <p:nvSpPr>
          <p:cNvPr id="4" name="TextBox 3">
            <a:extLst>
              <a:ext uri="{FF2B5EF4-FFF2-40B4-BE49-F238E27FC236}">
                <a16:creationId xmlns:a16="http://schemas.microsoft.com/office/drawing/2014/main" id="{82A5EE95-56AF-914A-A8A0-46FE86008ABC}"/>
              </a:ext>
            </a:extLst>
          </p:cNvPr>
          <p:cNvSpPr txBox="1"/>
          <p:nvPr/>
        </p:nvSpPr>
        <p:spPr>
          <a:xfrm>
            <a:off x="336789" y="4773413"/>
            <a:ext cx="1226170" cy="276999"/>
          </a:xfrm>
          <a:prstGeom prst="rect">
            <a:avLst/>
          </a:prstGeom>
          <a:noFill/>
        </p:spPr>
        <p:txBody>
          <a:bodyPr wrap="none" rtlCol="0">
            <a:spAutoFit/>
          </a:bodyPr>
          <a:lstStyle/>
          <a:p>
            <a:r>
              <a:rPr lang="en-US" sz="1200" dirty="0"/>
              <a:t>Ref: Andre </a:t>
            </a:r>
            <a:r>
              <a:rPr lang="en-US" sz="1200" dirty="0" err="1"/>
              <a:t>Eng</a:t>
            </a:r>
            <a:endParaRPr lang="en-US" sz="1200" dirty="0"/>
          </a:p>
        </p:txBody>
      </p:sp>
      <p:sp>
        <p:nvSpPr>
          <p:cNvPr id="5" name="TextBox 4">
            <a:extLst>
              <a:ext uri="{FF2B5EF4-FFF2-40B4-BE49-F238E27FC236}">
                <a16:creationId xmlns:a16="http://schemas.microsoft.com/office/drawing/2014/main" id="{1EDCF24A-02A9-0942-AAAB-57DEDC08972D}"/>
              </a:ext>
            </a:extLst>
          </p:cNvPr>
          <p:cNvSpPr txBox="1"/>
          <p:nvPr/>
        </p:nvSpPr>
        <p:spPr>
          <a:xfrm>
            <a:off x="741991"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 name="TextBox 5">
            <a:extLst>
              <a:ext uri="{FF2B5EF4-FFF2-40B4-BE49-F238E27FC236}">
                <a16:creationId xmlns:a16="http://schemas.microsoft.com/office/drawing/2014/main" id="{5ADF94DC-06B0-6E48-A20B-BCC8EFE46443}"/>
              </a:ext>
            </a:extLst>
          </p:cNvPr>
          <p:cNvSpPr txBox="1"/>
          <p:nvPr/>
        </p:nvSpPr>
        <p:spPr>
          <a:xfrm>
            <a:off x="841200" y="2710344"/>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8" name="Straight Arrow Connector 7">
            <a:extLst>
              <a:ext uri="{FF2B5EF4-FFF2-40B4-BE49-F238E27FC236}">
                <a16:creationId xmlns:a16="http://schemas.microsoft.com/office/drawing/2014/main" id="{CC2920CB-1A37-7641-8846-2CD7C330EA22}"/>
              </a:ext>
            </a:extLst>
          </p:cNvPr>
          <p:cNvCxnSpPr>
            <a:cxnSpLocks/>
            <a:stCxn id="6" idx="0"/>
            <a:endCxn id="5" idx="2"/>
          </p:cNvCxnSpPr>
          <p:nvPr/>
        </p:nvCxnSpPr>
        <p:spPr>
          <a:xfrm flipV="1">
            <a:off x="1031316" y="2451220"/>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0FDFA9-1613-A24D-AFF2-3C84F02DE110}"/>
              </a:ext>
            </a:extLst>
          </p:cNvPr>
          <p:cNvCxnSpPr>
            <a:cxnSpLocks/>
          </p:cNvCxnSpPr>
          <p:nvPr/>
        </p:nvCxnSpPr>
        <p:spPr>
          <a:xfrm>
            <a:off x="1330753" y="2241577"/>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3B69CAC-DC07-4544-91E4-F3CA518E2C14}"/>
              </a:ext>
            </a:extLst>
          </p:cNvPr>
          <p:cNvSpPr txBox="1"/>
          <p:nvPr/>
        </p:nvSpPr>
        <p:spPr>
          <a:xfrm>
            <a:off x="1732152"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19" name="TextBox 18">
            <a:extLst>
              <a:ext uri="{FF2B5EF4-FFF2-40B4-BE49-F238E27FC236}">
                <a16:creationId xmlns:a16="http://schemas.microsoft.com/office/drawing/2014/main" id="{7FF256F2-9220-A141-842C-33BC39A3193C}"/>
              </a:ext>
            </a:extLst>
          </p:cNvPr>
          <p:cNvSpPr txBox="1"/>
          <p:nvPr/>
        </p:nvSpPr>
        <p:spPr>
          <a:xfrm>
            <a:off x="1759438" y="2704469"/>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20" name="Straight Arrow Connector 19">
            <a:extLst>
              <a:ext uri="{FF2B5EF4-FFF2-40B4-BE49-F238E27FC236}">
                <a16:creationId xmlns:a16="http://schemas.microsoft.com/office/drawing/2014/main" id="{86B45155-EE1E-2B4E-8B0D-DDFAF594F4A7}"/>
              </a:ext>
            </a:extLst>
          </p:cNvPr>
          <p:cNvCxnSpPr>
            <a:cxnSpLocks/>
            <a:stCxn id="19" idx="0"/>
            <a:endCxn id="15" idx="2"/>
          </p:cNvCxnSpPr>
          <p:nvPr/>
        </p:nvCxnSpPr>
        <p:spPr>
          <a:xfrm flipV="1">
            <a:off x="2026533"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8F44E4-6A82-A749-98B1-3D4DFEC3C4EB}"/>
              </a:ext>
            </a:extLst>
          </p:cNvPr>
          <p:cNvSpPr txBox="1"/>
          <p:nvPr/>
        </p:nvSpPr>
        <p:spPr>
          <a:xfrm>
            <a:off x="272231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31" name="TextBox 30">
            <a:extLst>
              <a:ext uri="{FF2B5EF4-FFF2-40B4-BE49-F238E27FC236}">
                <a16:creationId xmlns:a16="http://schemas.microsoft.com/office/drawing/2014/main" id="{5616C039-DB1A-984A-84E5-3B7470CF0A74}"/>
              </a:ext>
            </a:extLst>
          </p:cNvPr>
          <p:cNvSpPr txBox="1"/>
          <p:nvPr/>
        </p:nvSpPr>
        <p:spPr>
          <a:xfrm>
            <a:off x="2749599" y="2704469"/>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32" name="Straight Arrow Connector 31">
            <a:extLst>
              <a:ext uri="{FF2B5EF4-FFF2-40B4-BE49-F238E27FC236}">
                <a16:creationId xmlns:a16="http://schemas.microsoft.com/office/drawing/2014/main" id="{A5304146-789E-D048-91C0-86C1BDB8DAF8}"/>
              </a:ext>
            </a:extLst>
          </p:cNvPr>
          <p:cNvCxnSpPr>
            <a:cxnSpLocks/>
            <a:stCxn id="31" idx="0"/>
            <a:endCxn id="30" idx="2"/>
          </p:cNvCxnSpPr>
          <p:nvPr/>
        </p:nvCxnSpPr>
        <p:spPr>
          <a:xfrm flipV="1">
            <a:off x="3016694"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81FAB87-01CD-214A-8B83-164D170BD38F}"/>
              </a:ext>
            </a:extLst>
          </p:cNvPr>
          <p:cNvSpPr txBox="1"/>
          <p:nvPr/>
        </p:nvSpPr>
        <p:spPr>
          <a:xfrm>
            <a:off x="3709194"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0" name="TextBox 39">
            <a:extLst>
              <a:ext uri="{FF2B5EF4-FFF2-40B4-BE49-F238E27FC236}">
                <a16:creationId xmlns:a16="http://schemas.microsoft.com/office/drawing/2014/main" id="{B105AD75-46B8-4D45-92E3-4671C69B37FC}"/>
              </a:ext>
            </a:extLst>
          </p:cNvPr>
          <p:cNvSpPr txBox="1"/>
          <p:nvPr/>
        </p:nvSpPr>
        <p:spPr>
          <a:xfrm>
            <a:off x="3691876" y="2704469"/>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41" name="Straight Arrow Connector 40">
            <a:extLst>
              <a:ext uri="{FF2B5EF4-FFF2-40B4-BE49-F238E27FC236}">
                <a16:creationId xmlns:a16="http://schemas.microsoft.com/office/drawing/2014/main" id="{6B1E9A62-FEBE-EF49-A67C-E0BAC4D93B3D}"/>
              </a:ext>
            </a:extLst>
          </p:cNvPr>
          <p:cNvCxnSpPr>
            <a:cxnSpLocks/>
            <a:stCxn id="40" idx="0"/>
            <a:endCxn id="39" idx="2"/>
          </p:cNvCxnSpPr>
          <p:nvPr/>
        </p:nvCxnSpPr>
        <p:spPr>
          <a:xfrm flipH="1" flipV="1">
            <a:off x="4003575" y="2451220"/>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E2047E39-D7AD-584B-88F7-BA1B0B6F065A}"/>
              </a:ext>
            </a:extLst>
          </p:cNvPr>
          <p:cNvSpPr txBox="1"/>
          <p:nvPr/>
        </p:nvSpPr>
        <p:spPr>
          <a:xfrm>
            <a:off x="484628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5" name="TextBox 44">
            <a:extLst>
              <a:ext uri="{FF2B5EF4-FFF2-40B4-BE49-F238E27FC236}">
                <a16:creationId xmlns:a16="http://schemas.microsoft.com/office/drawing/2014/main" id="{B2F99D62-7517-034E-937E-E393A9E17EF0}"/>
              </a:ext>
            </a:extLst>
          </p:cNvPr>
          <p:cNvSpPr txBox="1"/>
          <p:nvPr/>
        </p:nvSpPr>
        <p:spPr>
          <a:xfrm>
            <a:off x="4717666" y="2715801"/>
            <a:ext cx="857944" cy="276999"/>
          </a:xfrm>
          <a:prstGeom prst="rect">
            <a:avLst/>
          </a:prstGeom>
          <a:noFill/>
          <a:ln>
            <a:solidFill>
              <a:schemeClr val="accent1"/>
            </a:solidFill>
          </a:ln>
        </p:spPr>
        <p:txBody>
          <a:bodyPr wrap="square" rtlCol="0">
            <a:spAutoFit/>
          </a:bodyPr>
          <a:lstStyle/>
          <a:p>
            <a:r>
              <a:rPr lang="en-US" sz="1200" dirty="0"/>
              <a:t>Roosevelt</a:t>
            </a:r>
          </a:p>
        </p:txBody>
      </p:sp>
      <p:cxnSp>
        <p:nvCxnSpPr>
          <p:cNvPr id="46" name="Straight Arrow Connector 45">
            <a:extLst>
              <a:ext uri="{FF2B5EF4-FFF2-40B4-BE49-F238E27FC236}">
                <a16:creationId xmlns:a16="http://schemas.microsoft.com/office/drawing/2014/main" id="{7CAB81A8-758A-4141-B206-9ECAA8F945E6}"/>
              </a:ext>
            </a:extLst>
          </p:cNvPr>
          <p:cNvCxnSpPr>
            <a:cxnSpLocks/>
            <a:stCxn id="45" idx="0"/>
            <a:endCxn id="44" idx="2"/>
          </p:cNvCxnSpPr>
          <p:nvPr/>
        </p:nvCxnSpPr>
        <p:spPr>
          <a:xfrm flipH="1" flipV="1">
            <a:off x="5140664" y="2451220"/>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DD4EC46-7367-6A40-911B-11851792B1D7}"/>
              </a:ext>
            </a:extLst>
          </p:cNvPr>
          <p:cNvSpPr txBox="1"/>
          <p:nvPr/>
        </p:nvSpPr>
        <p:spPr>
          <a:xfrm>
            <a:off x="5882330" y="2208512"/>
            <a:ext cx="415498" cy="369332"/>
          </a:xfrm>
          <a:prstGeom prst="rect">
            <a:avLst/>
          </a:prstGeom>
          <a:noFill/>
        </p:spPr>
        <p:txBody>
          <a:bodyPr wrap="none" rtlCol="0">
            <a:spAutoFit/>
          </a:bodyPr>
          <a:lstStyle/>
          <a:p>
            <a:r>
              <a:rPr lang="en-US" dirty="0"/>
              <a:t>…</a:t>
            </a:r>
          </a:p>
        </p:txBody>
      </p:sp>
      <p:cxnSp>
        <p:nvCxnSpPr>
          <p:cNvPr id="49" name="Straight Arrow Connector 48">
            <a:extLst>
              <a:ext uri="{FF2B5EF4-FFF2-40B4-BE49-F238E27FC236}">
                <a16:creationId xmlns:a16="http://schemas.microsoft.com/office/drawing/2014/main" id="{ADB1CFA1-262F-DA43-8EC8-95876B125AFD}"/>
              </a:ext>
            </a:extLst>
          </p:cNvPr>
          <p:cNvCxnSpPr>
            <a:cxnSpLocks/>
          </p:cNvCxnSpPr>
          <p:nvPr/>
        </p:nvCxnSpPr>
        <p:spPr>
          <a:xfrm>
            <a:off x="1319337" y="2297332"/>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5223A75-539C-A94E-96BA-284E091C7735}"/>
              </a:ext>
            </a:extLst>
          </p:cNvPr>
          <p:cNvCxnSpPr>
            <a:cxnSpLocks/>
          </p:cNvCxnSpPr>
          <p:nvPr/>
        </p:nvCxnSpPr>
        <p:spPr>
          <a:xfrm>
            <a:off x="2320914" y="2241577"/>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BFE258-B44C-C244-A0DE-433EBD3FEA03}"/>
              </a:ext>
            </a:extLst>
          </p:cNvPr>
          <p:cNvCxnSpPr>
            <a:cxnSpLocks/>
          </p:cNvCxnSpPr>
          <p:nvPr/>
        </p:nvCxnSpPr>
        <p:spPr>
          <a:xfrm>
            <a:off x="2309498" y="2297332"/>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3BE49610-5B76-5949-962A-87559C602355}"/>
              </a:ext>
            </a:extLst>
          </p:cNvPr>
          <p:cNvCxnSpPr>
            <a:cxnSpLocks/>
          </p:cNvCxnSpPr>
          <p:nvPr/>
        </p:nvCxnSpPr>
        <p:spPr>
          <a:xfrm>
            <a:off x="3322491" y="223804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1C557456-E6B6-F841-98D1-4E3DD9779E8C}"/>
              </a:ext>
            </a:extLst>
          </p:cNvPr>
          <p:cNvCxnSpPr>
            <a:cxnSpLocks/>
          </p:cNvCxnSpPr>
          <p:nvPr/>
        </p:nvCxnSpPr>
        <p:spPr>
          <a:xfrm>
            <a:off x="3311075" y="2293797"/>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F6FA23C-6877-FC48-93E1-89B1A7919810}"/>
              </a:ext>
            </a:extLst>
          </p:cNvPr>
          <p:cNvCxnSpPr>
            <a:cxnSpLocks/>
          </p:cNvCxnSpPr>
          <p:nvPr/>
        </p:nvCxnSpPr>
        <p:spPr>
          <a:xfrm>
            <a:off x="4297691" y="2323715"/>
            <a:ext cx="54832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EFBF372F-4476-024E-83F0-3CC570A08FDF}"/>
              </a:ext>
            </a:extLst>
          </p:cNvPr>
          <p:cNvCxnSpPr>
            <a:cxnSpLocks/>
          </p:cNvCxnSpPr>
          <p:nvPr/>
        </p:nvCxnSpPr>
        <p:spPr>
          <a:xfrm>
            <a:off x="4292956" y="2249737"/>
            <a:ext cx="548327"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6D3D26CF-009B-C940-968F-74C5BEC4D776}"/>
              </a:ext>
            </a:extLst>
          </p:cNvPr>
          <p:cNvGrpSpPr/>
          <p:nvPr/>
        </p:nvGrpSpPr>
        <p:grpSpPr>
          <a:xfrm>
            <a:off x="731520" y="3273552"/>
            <a:ext cx="5555837" cy="849357"/>
            <a:chOff x="613374" y="3122937"/>
            <a:chExt cx="5555837" cy="849357"/>
          </a:xfrm>
        </p:grpSpPr>
        <p:sp>
          <p:nvSpPr>
            <p:cNvPr id="81" name="TextBox 80">
              <a:extLst>
                <a:ext uri="{FF2B5EF4-FFF2-40B4-BE49-F238E27FC236}">
                  <a16:creationId xmlns:a16="http://schemas.microsoft.com/office/drawing/2014/main" id="{A0D34589-CBEF-8446-A582-D422F0C8441C}"/>
                </a:ext>
              </a:extLst>
            </p:cNvPr>
            <p:cNvSpPr txBox="1"/>
            <p:nvPr/>
          </p:nvSpPr>
          <p:spPr>
            <a:xfrm>
              <a:off x="613374"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82" name="TextBox 81">
              <a:extLst>
                <a:ext uri="{FF2B5EF4-FFF2-40B4-BE49-F238E27FC236}">
                  <a16:creationId xmlns:a16="http://schemas.microsoft.com/office/drawing/2014/main" id="{70C5DA27-B57B-D14E-AC48-6626557D3401}"/>
                </a:ext>
              </a:extLst>
            </p:cNvPr>
            <p:cNvSpPr txBox="1"/>
            <p:nvPr/>
          </p:nvSpPr>
          <p:spPr>
            <a:xfrm>
              <a:off x="712583" y="3689838"/>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83" name="Straight Arrow Connector 82">
              <a:extLst>
                <a:ext uri="{FF2B5EF4-FFF2-40B4-BE49-F238E27FC236}">
                  <a16:creationId xmlns:a16="http://schemas.microsoft.com/office/drawing/2014/main" id="{95C5F698-B308-5347-B883-DBC62D79F53A}"/>
                </a:ext>
              </a:extLst>
            </p:cNvPr>
            <p:cNvCxnSpPr>
              <a:cxnSpLocks/>
              <a:stCxn id="82" idx="0"/>
              <a:endCxn id="81" idx="2"/>
            </p:cNvCxnSpPr>
            <p:nvPr/>
          </p:nvCxnSpPr>
          <p:spPr>
            <a:xfrm flipV="1">
              <a:off x="902699" y="3430714"/>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28BB412-BCB4-C741-A8B0-A19EC1AB9F16}"/>
                </a:ext>
              </a:extLst>
            </p:cNvPr>
            <p:cNvCxnSpPr>
              <a:cxnSpLocks/>
            </p:cNvCxnSpPr>
            <p:nvPr/>
          </p:nvCxnSpPr>
          <p:spPr>
            <a:xfrm>
              <a:off x="1202136" y="3221071"/>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0CB3E379-8C13-6445-8543-8F6BEEACADC9}"/>
                </a:ext>
              </a:extLst>
            </p:cNvPr>
            <p:cNvSpPr txBox="1"/>
            <p:nvPr/>
          </p:nvSpPr>
          <p:spPr>
            <a:xfrm>
              <a:off x="1603535"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86" name="TextBox 85">
              <a:extLst>
                <a:ext uri="{FF2B5EF4-FFF2-40B4-BE49-F238E27FC236}">
                  <a16:creationId xmlns:a16="http://schemas.microsoft.com/office/drawing/2014/main" id="{B3333730-442B-1A43-A66A-D2E8E8189507}"/>
                </a:ext>
              </a:extLst>
            </p:cNvPr>
            <p:cNvSpPr txBox="1"/>
            <p:nvPr/>
          </p:nvSpPr>
          <p:spPr>
            <a:xfrm>
              <a:off x="1630821" y="3683963"/>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87" name="Straight Arrow Connector 86">
              <a:extLst>
                <a:ext uri="{FF2B5EF4-FFF2-40B4-BE49-F238E27FC236}">
                  <a16:creationId xmlns:a16="http://schemas.microsoft.com/office/drawing/2014/main" id="{00930E2E-8042-AF4D-A335-504321A8F883}"/>
                </a:ext>
              </a:extLst>
            </p:cNvPr>
            <p:cNvCxnSpPr>
              <a:cxnSpLocks/>
              <a:stCxn id="86" idx="0"/>
              <a:endCxn id="85" idx="2"/>
            </p:cNvCxnSpPr>
            <p:nvPr/>
          </p:nvCxnSpPr>
          <p:spPr>
            <a:xfrm flipV="1">
              <a:off x="1897916" y="3430714"/>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EE2BA6CE-72DB-0348-B68F-B4CAAB1E1AE4}"/>
                </a:ext>
              </a:extLst>
            </p:cNvPr>
            <p:cNvSpPr txBox="1"/>
            <p:nvPr/>
          </p:nvSpPr>
          <p:spPr>
            <a:xfrm>
              <a:off x="2593696"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89" name="TextBox 88">
              <a:extLst>
                <a:ext uri="{FF2B5EF4-FFF2-40B4-BE49-F238E27FC236}">
                  <a16:creationId xmlns:a16="http://schemas.microsoft.com/office/drawing/2014/main" id="{79E72C65-32D4-5241-8221-8B73D8204B88}"/>
                </a:ext>
              </a:extLst>
            </p:cNvPr>
            <p:cNvSpPr txBox="1"/>
            <p:nvPr/>
          </p:nvSpPr>
          <p:spPr>
            <a:xfrm>
              <a:off x="2620982" y="3683963"/>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90" name="Straight Arrow Connector 89">
              <a:extLst>
                <a:ext uri="{FF2B5EF4-FFF2-40B4-BE49-F238E27FC236}">
                  <a16:creationId xmlns:a16="http://schemas.microsoft.com/office/drawing/2014/main" id="{908CBD8E-8F28-BA48-8C9E-4446353E7F7D}"/>
                </a:ext>
              </a:extLst>
            </p:cNvPr>
            <p:cNvCxnSpPr>
              <a:cxnSpLocks/>
              <a:stCxn id="89" idx="0"/>
              <a:endCxn id="88" idx="2"/>
            </p:cNvCxnSpPr>
            <p:nvPr/>
          </p:nvCxnSpPr>
          <p:spPr>
            <a:xfrm flipV="1">
              <a:off x="2888077" y="3430714"/>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B3243D3E-C67E-A745-A57C-F478DDD1F028}"/>
                </a:ext>
              </a:extLst>
            </p:cNvPr>
            <p:cNvSpPr txBox="1"/>
            <p:nvPr/>
          </p:nvSpPr>
          <p:spPr>
            <a:xfrm>
              <a:off x="3580577"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92" name="TextBox 91">
              <a:extLst>
                <a:ext uri="{FF2B5EF4-FFF2-40B4-BE49-F238E27FC236}">
                  <a16:creationId xmlns:a16="http://schemas.microsoft.com/office/drawing/2014/main" id="{F9E77D89-A550-A944-8E15-49A7CEAF0EC3}"/>
                </a:ext>
              </a:extLst>
            </p:cNvPr>
            <p:cNvSpPr txBox="1"/>
            <p:nvPr/>
          </p:nvSpPr>
          <p:spPr>
            <a:xfrm>
              <a:off x="3563259" y="3683963"/>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93" name="Straight Arrow Connector 92">
              <a:extLst>
                <a:ext uri="{FF2B5EF4-FFF2-40B4-BE49-F238E27FC236}">
                  <a16:creationId xmlns:a16="http://schemas.microsoft.com/office/drawing/2014/main" id="{745B5001-62F8-6D42-9646-D1C382E61A5F}"/>
                </a:ext>
              </a:extLst>
            </p:cNvPr>
            <p:cNvCxnSpPr>
              <a:cxnSpLocks/>
              <a:stCxn id="92" idx="0"/>
              <a:endCxn id="91" idx="2"/>
            </p:cNvCxnSpPr>
            <p:nvPr/>
          </p:nvCxnSpPr>
          <p:spPr>
            <a:xfrm flipH="1" flipV="1">
              <a:off x="3874958" y="3430714"/>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68F88DA5-379A-6848-A8A7-AF3D6A52F052}"/>
                </a:ext>
              </a:extLst>
            </p:cNvPr>
            <p:cNvSpPr txBox="1"/>
            <p:nvPr/>
          </p:nvSpPr>
          <p:spPr>
            <a:xfrm>
              <a:off x="4717666"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95" name="TextBox 94">
              <a:extLst>
                <a:ext uri="{FF2B5EF4-FFF2-40B4-BE49-F238E27FC236}">
                  <a16:creationId xmlns:a16="http://schemas.microsoft.com/office/drawing/2014/main" id="{E650043A-0793-AE4B-87E0-248B816E8637}"/>
                </a:ext>
              </a:extLst>
            </p:cNvPr>
            <p:cNvSpPr txBox="1"/>
            <p:nvPr/>
          </p:nvSpPr>
          <p:spPr>
            <a:xfrm>
              <a:off x="4589049" y="3695295"/>
              <a:ext cx="857944" cy="276999"/>
            </a:xfrm>
            <a:prstGeom prst="rect">
              <a:avLst/>
            </a:prstGeom>
            <a:noFill/>
            <a:ln>
              <a:solidFill>
                <a:schemeClr val="accent1"/>
              </a:solidFill>
            </a:ln>
          </p:spPr>
          <p:txBody>
            <a:bodyPr wrap="square" rtlCol="0">
              <a:spAutoFit/>
            </a:bodyPr>
            <a:lstStyle/>
            <a:p>
              <a:pPr algn="ctr"/>
              <a:r>
                <a:rPr lang="en-US" sz="1200" dirty="0"/>
                <a:t>bears</a:t>
              </a:r>
            </a:p>
          </p:txBody>
        </p:sp>
        <p:cxnSp>
          <p:nvCxnSpPr>
            <p:cNvPr id="96" name="Straight Arrow Connector 95">
              <a:extLst>
                <a:ext uri="{FF2B5EF4-FFF2-40B4-BE49-F238E27FC236}">
                  <a16:creationId xmlns:a16="http://schemas.microsoft.com/office/drawing/2014/main" id="{B671E518-3085-DD46-8F85-E8710C124571}"/>
                </a:ext>
              </a:extLst>
            </p:cNvPr>
            <p:cNvCxnSpPr>
              <a:cxnSpLocks/>
              <a:stCxn id="95" idx="0"/>
              <a:endCxn id="94" idx="2"/>
            </p:cNvCxnSpPr>
            <p:nvPr/>
          </p:nvCxnSpPr>
          <p:spPr>
            <a:xfrm flipH="1" flipV="1">
              <a:off x="5012047" y="3430714"/>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B54C8460-D920-7B46-B5C5-7B770E821A03}"/>
                </a:ext>
              </a:extLst>
            </p:cNvPr>
            <p:cNvSpPr txBox="1"/>
            <p:nvPr/>
          </p:nvSpPr>
          <p:spPr>
            <a:xfrm>
              <a:off x="5753713" y="3188006"/>
              <a:ext cx="415498" cy="369332"/>
            </a:xfrm>
            <a:prstGeom prst="rect">
              <a:avLst/>
            </a:prstGeom>
            <a:noFill/>
          </p:spPr>
          <p:txBody>
            <a:bodyPr wrap="none" rtlCol="0">
              <a:spAutoFit/>
            </a:bodyPr>
            <a:lstStyle/>
            <a:p>
              <a:r>
                <a:rPr lang="en-US" dirty="0"/>
                <a:t>…</a:t>
              </a:r>
            </a:p>
          </p:txBody>
        </p:sp>
        <p:cxnSp>
          <p:nvCxnSpPr>
            <p:cNvPr id="98" name="Straight Arrow Connector 97">
              <a:extLst>
                <a:ext uri="{FF2B5EF4-FFF2-40B4-BE49-F238E27FC236}">
                  <a16:creationId xmlns:a16="http://schemas.microsoft.com/office/drawing/2014/main" id="{5A939DFD-45C3-BA4A-9655-CDD78471ABC1}"/>
                </a:ext>
              </a:extLst>
            </p:cNvPr>
            <p:cNvCxnSpPr>
              <a:cxnSpLocks/>
            </p:cNvCxnSpPr>
            <p:nvPr/>
          </p:nvCxnSpPr>
          <p:spPr>
            <a:xfrm>
              <a:off x="1190720" y="3276826"/>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106B66B1-A32F-7E4F-802C-61592DEEA165}"/>
                </a:ext>
              </a:extLst>
            </p:cNvPr>
            <p:cNvCxnSpPr>
              <a:cxnSpLocks/>
            </p:cNvCxnSpPr>
            <p:nvPr/>
          </p:nvCxnSpPr>
          <p:spPr>
            <a:xfrm>
              <a:off x="2192297" y="3221071"/>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9C4660B0-A6D6-5C4D-818C-C365E66BC7EC}"/>
                </a:ext>
              </a:extLst>
            </p:cNvPr>
            <p:cNvCxnSpPr>
              <a:cxnSpLocks/>
            </p:cNvCxnSpPr>
            <p:nvPr/>
          </p:nvCxnSpPr>
          <p:spPr>
            <a:xfrm>
              <a:off x="2180881" y="3276826"/>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EE29C09C-10C3-0A4D-A471-DDB9AE6A9DD2}"/>
                </a:ext>
              </a:extLst>
            </p:cNvPr>
            <p:cNvCxnSpPr>
              <a:cxnSpLocks/>
            </p:cNvCxnSpPr>
            <p:nvPr/>
          </p:nvCxnSpPr>
          <p:spPr>
            <a:xfrm>
              <a:off x="3193874" y="3217536"/>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21185637-EB26-3E4D-BCD8-7046EDDF844D}"/>
                </a:ext>
              </a:extLst>
            </p:cNvPr>
            <p:cNvCxnSpPr>
              <a:cxnSpLocks/>
            </p:cNvCxnSpPr>
            <p:nvPr/>
          </p:nvCxnSpPr>
          <p:spPr>
            <a:xfrm>
              <a:off x="3182458" y="3273291"/>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2CE7AFD2-C682-FA4D-8840-1CC1D96AA0E8}"/>
                </a:ext>
              </a:extLst>
            </p:cNvPr>
            <p:cNvCxnSpPr>
              <a:cxnSpLocks/>
            </p:cNvCxnSpPr>
            <p:nvPr/>
          </p:nvCxnSpPr>
          <p:spPr>
            <a:xfrm>
              <a:off x="4169074" y="3303209"/>
              <a:ext cx="54832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0D115EA2-C1A8-EA4C-9886-623A7CD912CC}"/>
                </a:ext>
              </a:extLst>
            </p:cNvPr>
            <p:cNvCxnSpPr>
              <a:cxnSpLocks/>
            </p:cNvCxnSpPr>
            <p:nvPr/>
          </p:nvCxnSpPr>
          <p:spPr>
            <a:xfrm>
              <a:off x="4164339" y="3229231"/>
              <a:ext cx="548327"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3946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Stacking RNNs</a:t>
            </a:r>
          </a:p>
        </p:txBody>
      </p:sp>
      <p:sp>
        <p:nvSpPr>
          <p:cNvPr id="23" name="TextBox 22"/>
          <p:cNvSpPr txBox="1"/>
          <p:nvPr/>
        </p:nvSpPr>
        <p:spPr>
          <a:xfrm>
            <a:off x="119063" y="778809"/>
            <a:ext cx="5439727" cy="2308324"/>
          </a:xfrm>
          <a:prstGeom prst="rect">
            <a:avLst/>
          </a:prstGeom>
          <a:noFill/>
        </p:spPr>
        <p:txBody>
          <a:bodyPr wrap="square" rtlCol="0">
            <a:spAutoFit/>
          </a:bodyPr>
          <a:lstStyle/>
          <a:p>
            <a:pPr marL="285750" indent="-285750">
              <a:buFont typeface="Arial" charset="0"/>
              <a:buChar char="•"/>
            </a:pPr>
            <a:r>
              <a:rPr lang="en-US" dirty="0"/>
              <a:t>Like all types of ANN, one can stack RNNs in order to detect more abstract features such as part of speech or tense.</a:t>
            </a:r>
          </a:p>
          <a:p>
            <a:pPr marL="285750" indent="-285750">
              <a:buFont typeface="Arial" charset="0"/>
              <a:buChar char="•"/>
            </a:pPr>
            <a:r>
              <a:rPr lang="en-US" dirty="0"/>
              <a:t>Stacking can however cause vanishing gradients in vertical direction. </a:t>
            </a:r>
          </a:p>
          <a:p>
            <a:pPr marL="285750" indent="-285750">
              <a:buFont typeface="Arial" charset="0"/>
              <a:buChar char="•"/>
            </a:pPr>
            <a:r>
              <a:rPr lang="en-US" dirty="0"/>
              <a:t>An easy solution is residual networks in which we add output of the previous layer to the next layer. </a:t>
            </a:r>
          </a:p>
        </p:txBody>
      </p:sp>
      <p:pic>
        <p:nvPicPr>
          <p:cNvPr id="3" name="Picture 2"/>
          <p:cNvPicPr>
            <a:picLocks noChangeAspect="1"/>
          </p:cNvPicPr>
          <p:nvPr/>
        </p:nvPicPr>
        <p:blipFill>
          <a:blip r:embed="rId3"/>
          <a:stretch>
            <a:fillRect/>
          </a:stretch>
        </p:blipFill>
        <p:spPr>
          <a:xfrm>
            <a:off x="1291590" y="3087133"/>
            <a:ext cx="3341370" cy="1055169"/>
          </a:xfrm>
          <a:prstGeom prst="rect">
            <a:avLst/>
          </a:prstGeom>
        </p:spPr>
      </p:pic>
      <p:pic>
        <p:nvPicPr>
          <p:cNvPr id="4" name="Picture 3"/>
          <p:cNvPicPr>
            <a:picLocks noChangeAspect="1"/>
          </p:cNvPicPr>
          <p:nvPr/>
        </p:nvPicPr>
        <p:blipFill>
          <a:blip r:embed="rId4"/>
          <a:stretch>
            <a:fillRect/>
          </a:stretch>
        </p:blipFill>
        <p:spPr>
          <a:xfrm>
            <a:off x="5659120" y="626408"/>
            <a:ext cx="3229258" cy="3414722"/>
          </a:xfrm>
          <a:prstGeom prst="rect">
            <a:avLst/>
          </a:prstGeom>
        </p:spPr>
      </p:pic>
    </p:spTree>
    <p:extLst>
      <p:ext uri="{BB962C8B-B14F-4D97-AF65-F5344CB8AC3E}">
        <p14:creationId xmlns:p14="http://schemas.microsoft.com/office/powerpoint/2010/main" val="3457001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 Networks</a:t>
            </a:r>
          </a:p>
        </p:txBody>
      </p:sp>
      <p:sp>
        <p:nvSpPr>
          <p:cNvPr id="3" name="Content Placeholder 2"/>
          <p:cNvSpPr>
            <a:spLocks noGrp="1"/>
          </p:cNvSpPr>
          <p:nvPr>
            <p:ph idx="1"/>
          </p:nvPr>
        </p:nvSpPr>
        <p:spPr/>
        <p:txBody>
          <a:bodyPr/>
          <a:lstStyle/>
          <a:p>
            <a:pPr marL="342900" indent="-342900">
              <a:buFont typeface="Arial" charset="0"/>
              <a:buChar char="•"/>
            </a:pPr>
            <a:r>
              <a:rPr lang="en-US" dirty="0"/>
              <a:t>Unrolling in time makes the turns the training task into a feed-forward network.</a:t>
            </a:r>
          </a:p>
          <a:p>
            <a:pPr marL="342900" indent="-342900">
              <a:buFont typeface="Arial" charset="0"/>
              <a:buChar char="•"/>
            </a:pPr>
            <a:r>
              <a:rPr lang="en-US" dirty="0"/>
              <a:t>Since RNN represents a dynamical system we carry weight matrices along the time steps.</a:t>
            </a:r>
          </a:p>
        </p:txBody>
      </p:sp>
      <p:pic>
        <p:nvPicPr>
          <p:cNvPr id="4" name="Picture 3"/>
          <p:cNvPicPr>
            <a:picLocks noChangeAspect="1"/>
          </p:cNvPicPr>
          <p:nvPr/>
        </p:nvPicPr>
        <p:blipFill>
          <a:blip r:embed="rId2"/>
          <a:stretch>
            <a:fillRect/>
          </a:stretch>
        </p:blipFill>
        <p:spPr>
          <a:xfrm>
            <a:off x="1057910" y="3152140"/>
            <a:ext cx="7048500" cy="11557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433830" y="2727553"/>
                <a:ext cx="341760" cy="445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0</m:t>
                              </m:r>
                            </m:sub>
                          </m:sSub>
                        </m:den>
                      </m:f>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1433830" y="2727553"/>
                <a:ext cx="341760" cy="445571"/>
              </a:xfrm>
              <a:prstGeom prst="rect">
                <a:avLst/>
              </a:prstGeom>
              <a:blipFill rotWithShape="0">
                <a:blip r:embed="rId3"/>
                <a:stretch>
                  <a:fillRect l="-10714" r="-1786" b="-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62866" y="2694869"/>
                <a:ext cx="337593"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1</m:t>
                              </m:r>
                            </m:sub>
                          </m:sSub>
                        </m:den>
                      </m:f>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862866" y="2694869"/>
                <a:ext cx="337593" cy="444224"/>
              </a:xfrm>
              <a:prstGeom prst="rect">
                <a:avLst/>
              </a:prstGeom>
              <a:blipFill rotWithShape="0">
                <a:blip r:embed="rId4"/>
                <a:stretch>
                  <a:fillRect l="-12727" r="-1818"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87733" y="2727553"/>
                <a:ext cx="341760"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2</m:t>
                              </m:r>
                            </m:sub>
                          </m:sSub>
                        </m:den>
                      </m:f>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287733" y="2727553"/>
                <a:ext cx="341760" cy="444224"/>
              </a:xfrm>
              <a:prstGeom prst="rect">
                <a:avLst/>
              </a:prstGeom>
              <a:blipFill rotWithShape="0">
                <a:blip r:embed="rId5"/>
                <a:stretch>
                  <a:fillRect l="-10714" r="-1786"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25755" y="2727553"/>
                <a:ext cx="341760"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3</m:t>
                              </m:r>
                            </m:sub>
                          </m:sSub>
                        </m:den>
                      </m:f>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725755" y="2727553"/>
                <a:ext cx="341760" cy="445315"/>
              </a:xfrm>
              <a:prstGeom prst="rect">
                <a:avLst/>
              </a:prstGeom>
              <a:blipFill rotWithShape="0">
                <a:blip r:embed="rId6"/>
                <a:stretch>
                  <a:fillRect l="-10714" r="-1786" b="-8219"/>
                </a:stretch>
              </a:blipFill>
            </p:spPr>
            <p:txBody>
              <a:bodyPr/>
              <a:lstStyle/>
              <a:p>
                <a:r>
                  <a:rPr lang="en-US">
                    <a:noFill/>
                  </a:rPr>
                  <a:t> </a:t>
                </a:r>
              </a:p>
            </p:txBody>
          </p:sp>
        </mc:Fallback>
      </mc:AlternateContent>
    </p:spTree>
    <p:extLst>
      <p:ext uri="{BB962C8B-B14F-4D97-AF65-F5344CB8AC3E}">
        <p14:creationId xmlns:p14="http://schemas.microsoft.com/office/powerpoint/2010/main" val="1138864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&amp; Exploding Gradients</a:t>
            </a:r>
          </a:p>
        </p:txBody>
      </p:sp>
      <p:pic>
        <p:nvPicPr>
          <p:cNvPr id="4" name="Picture 3"/>
          <p:cNvPicPr>
            <a:picLocks noChangeAspect="1"/>
          </p:cNvPicPr>
          <p:nvPr/>
        </p:nvPicPr>
        <p:blipFill>
          <a:blip r:embed="rId3"/>
          <a:stretch>
            <a:fillRect/>
          </a:stretch>
        </p:blipFill>
        <p:spPr>
          <a:xfrm>
            <a:off x="915191" y="1083580"/>
            <a:ext cx="7048500" cy="157472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322070" y="637369"/>
                <a:ext cx="909480" cy="445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0</m:t>
                              </m:r>
                            </m:sub>
                          </m:sSub>
                        </m:den>
                      </m:f>
                      <m:r>
                        <a:rPr lang="en-US" sz="1400" b="0" i="1" smtClean="0">
                          <a:latin typeface="Cambria Math" charset="0"/>
                        </a:rPr>
                        <m:t>=</m:t>
                      </m:r>
                      <m:r>
                        <a:rPr lang="en-US" sz="1400" b="0" i="1" smtClean="0">
                          <a:latin typeface="Cambria Math" charset="0"/>
                        </a:rPr>
                        <m:t>𝑡𝑖𝑛𝑦</m:t>
                      </m:r>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1322070" y="637369"/>
                <a:ext cx="909480" cy="445571"/>
              </a:xfrm>
              <a:prstGeom prst="rect">
                <a:avLst/>
              </a:prstGeom>
              <a:blipFill rotWithShape="0">
                <a:blip r:embed="rId5"/>
                <a:stretch>
                  <a:fillRect l="-4027" t="-1370" r="-4698"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51106" y="604685"/>
                <a:ext cx="1023357"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1</m:t>
                              </m:r>
                            </m:sub>
                          </m:sSub>
                        </m:den>
                      </m:f>
                      <m:r>
                        <a:rPr lang="en-US" sz="1400" b="0" i="1" smtClean="0">
                          <a:latin typeface="Cambria Math" charset="0"/>
                        </a:rPr>
                        <m:t>=</m:t>
                      </m:r>
                      <m:r>
                        <a:rPr lang="en-US" sz="1400" b="0" i="1" smtClean="0">
                          <a:latin typeface="Cambria Math" charset="0"/>
                        </a:rPr>
                        <m:t>𝑠𝑚𝑎𝑙𝑙</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751106" y="604685"/>
                <a:ext cx="1023357" cy="444224"/>
              </a:xfrm>
              <a:prstGeom prst="rect">
                <a:avLst/>
              </a:prstGeom>
              <a:blipFill rotWithShape="0">
                <a:blip r:embed="rId6"/>
                <a:stretch>
                  <a:fillRect l="-2976" r="-2381"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75973" y="637369"/>
                <a:ext cx="1233286"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2</m:t>
                              </m:r>
                            </m:sub>
                          </m:sSub>
                        </m:den>
                      </m:f>
                      <m:r>
                        <a:rPr lang="en-US" sz="1400" b="0" i="1" smtClean="0">
                          <a:latin typeface="Cambria Math" charset="0"/>
                        </a:rPr>
                        <m:t>=</m:t>
                      </m:r>
                      <m:r>
                        <a:rPr lang="en-US" sz="1400" b="0" i="1" smtClean="0">
                          <a:latin typeface="Cambria Math" charset="0"/>
                        </a:rPr>
                        <m:t>𝑚𝑒𝑑𝑖𝑢𝑚</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175973" y="637369"/>
                <a:ext cx="1233286" cy="444224"/>
              </a:xfrm>
              <a:prstGeom prst="rect">
                <a:avLst/>
              </a:prstGeom>
              <a:blipFill rotWithShape="0">
                <a:blip r:embed="rId7"/>
                <a:stretch>
                  <a:fillRect l="-2475" t="-1389" r="-2475" b="-9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613995" y="637369"/>
                <a:ext cx="1020985"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3</m:t>
                              </m:r>
                            </m:sub>
                          </m:sSub>
                        </m:den>
                      </m:f>
                      <m:r>
                        <a:rPr lang="en-US" sz="1400" b="0" i="1" smtClean="0">
                          <a:latin typeface="Cambria Math" charset="0"/>
                        </a:rPr>
                        <m:t>=</m:t>
                      </m:r>
                      <m:r>
                        <a:rPr lang="en-US" sz="1400" b="0" i="1" smtClean="0">
                          <a:latin typeface="Cambria Math" charset="0"/>
                        </a:rPr>
                        <m:t>𝑙𝑎𝑟𝑔𝑒</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613995" y="637369"/>
                <a:ext cx="1020985" cy="445315"/>
              </a:xfrm>
              <a:prstGeom prst="rect">
                <a:avLst/>
              </a:prstGeom>
              <a:blipFill rotWithShape="0">
                <a:blip r:embed="rId8"/>
                <a:stretch>
                  <a:fillRect l="-3593" t="-1370" r="-4192" b="-8219"/>
                </a:stretch>
              </a:blipFill>
            </p:spPr>
            <p:txBody>
              <a:bodyPr/>
              <a:lstStyle/>
              <a:p>
                <a:r>
                  <a:rPr lang="en-US">
                    <a:noFill/>
                  </a:rPr>
                  <a:t> </a:t>
                </a:r>
              </a:p>
            </p:txBody>
          </p:sp>
        </mc:Fallback>
      </mc:AlternateContent>
    </p:spTree>
    <p:extLst>
      <p:ext uri="{BB962C8B-B14F-4D97-AF65-F5344CB8AC3E}">
        <p14:creationId xmlns:p14="http://schemas.microsoft.com/office/powerpoint/2010/main" val="132842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Statistical Prior</a:t>
            </a:r>
          </a:p>
        </p:txBody>
      </p:sp>
      <p:sp>
        <p:nvSpPr>
          <p:cNvPr id="3" name="Content Placeholder 2"/>
          <p:cNvSpPr>
            <a:spLocks noGrp="1"/>
          </p:cNvSpPr>
          <p:nvPr>
            <p:ph idx="1"/>
          </p:nvPr>
        </p:nvSpPr>
        <p:spPr>
          <a:xfrm>
            <a:off x="340592" y="1009332"/>
            <a:ext cx="8205304" cy="1073468"/>
          </a:xfrm>
        </p:spPr>
        <p:txBody>
          <a:bodyPr/>
          <a:lstStyle/>
          <a:p>
            <a:pPr marL="342900" indent="-342900">
              <a:buFont typeface="Arial" charset="0"/>
              <a:buChar char="•"/>
            </a:pPr>
            <a:r>
              <a:rPr lang="en-US" sz="1800" dirty="0"/>
              <a:t>Machine Translation Task is predicting a sentence in a language, given another sentence in another language, more formally:</a:t>
            </a:r>
          </a:p>
        </p:txBody>
      </p:sp>
      <mc:AlternateContent xmlns:mc="http://schemas.openxmlformats.org/markup-compatibility/2006" xmlns:a14="http://schemas.microsoft.com/office/drawing/2010/main">
        <mc:Choice Requires="a14">
          <p:sp>
            <p:nvSpPr>
              <p:cNvPr id="4" name="TextBox 3"/>
              <p:cNvSpPr txBox="1"/>
              <p:nvPr/>
            </p:nvSpPr>
            <p:spPr>
              <a:xfrm>
                <a:off x="2321084" y="1644253"/>
                <a:ext cx="3149387" cy="307777"/>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rPr>
                        <m:t>𝑃</m:t>
                      </m:r>
                      <m:d>
                        <m:dPr>
                          <m:ctrlPr>
                            <a:rPr lang="en-US" sz="1400" i="1">
                              <a:latin typeface="Cambria Math" panose="02040503050406030204" pitchFamily="18" charset="0"/>
                            </a:rPr>
                          </m:ctrlPr>
                        </m:dPr>
                        <m:e>
                          <m:r>
                            <a:rPr lang="en-US" sz="1400" i="1">
                              <a:latin typeface="Cambria Math" charset="0"/>
                            </a:rPr>
                            <m:t>𝐸</m:t>
                          </m:r>
                        </m:e>
                        <m:e>
                          <m:r>
                            <a:rPr lang="en-US" sz="1400" i="1">
                              <a:latin typeface="Cambria Math" charset="0"/>
                            </a:rPr>
                            <m:t>𝐹</m:t>
                          </m:r>
                          <m:r>
                            <a:rPr lang="en-US" sz="1400" i="1">
                              <a:latin typeface="Cambria Math" charset="0"/>
                            </a:rPr>
                            <m:t>;</m:t>
                          </m:r>
                          <m:r>
                            <a:rPr lang="en-US" sz="1400" i="1">
                              <a:latin typeface="Cambria Math" charset="0"/>
                            </a:rPr>
                            <m:t>𝜃</m:t>
                          </m:r>
                        </m:e>
                      </m:d>
                      <m:r>
                        <a:rPr lang="en-US" sz="1400" i="1">
                          <a:latin typeface="Cambria Math" charset="0"/>
                        </a:rPr>
                        <m:t> </m:t>
                      </m:r>
                      <m:r>
                        <a:rPr lang="en-US" sz="1400" i="1">
                          <a:latin typeface="Cambria Math" charset="0"/>
                        </a:rPr>
                        <m:t>𝑎𝑛𝑑</m:t>
                      </m:r>
                      <m:r>
                        <a:rPr lang="en-US" sz="1400" i="1">
                          <a:latin typeface="Cambria Math" charset="0"/>
                        </a:rPr>
                        <m:t> </m:t>
                      </m:r>
                      <m:r>
                        <a:rPr lang="en-US" sz="1400" i="1">
                          <a:latin typeface="Cambria Math" charset="0"/>
                        </a:rPr>
                        <m:t>𝜃</m:t>
                      </m:r>
                      <m:r>
                        <a:rPr lang="en-US" sz="1400" i="1">
                          <a:latin typeface="Cambria Math" charset="0"/>
                        </a:rPr>
                        <m:t>𝑖𝑠</m:t>
                      </m:r>
                      <m:r>
                        <a:rPr lang="en-US" sz="1400" i="1">
                          <a:latin typeface="Cambria Math" charset="0"/>
                        </a:rPr>
                        <m:t> </m:t>
                      </m:r>
                      <m:r>
                        <a:rPr lang="en-US" sz="1400" i="1">
                          <a:latin typeface="Cambria Math" charset="0"/>
                        </a:rPr>
                        <m:t>𝑚𝑜𝑑𝑒𝑙</m:t>
                      </m:r>
                      <m:r>
                        <a:rPr lang="en-US" sz="1400" i="1">
                          <a:latin typeface="Cambria Math" charset="0"/>
                        </a:rPr>
                        <m:t> </m:t>
                      </m:r>
                      <m:r>
                        <a:rPr lang="en-US" sz="1400" i="1">
                          <a:latin typeface="Cambria Math" charset="0"/>
                        </a:rPr>
                        <m:t>𝑝𝑎𝑟𝑎𝑚𝑒𝑡𝑒𝑟𝑠</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1084" y="1644253"/>
                <a:ext cx="3149387" cy="307777"/>
              </a:xfrm>
              <a:prstGeom prst="rect">
                <a:avLst/>
              </a:prstGeom>
              <a:blipFill rotWithShape="0">
                <a:blip r:embed="rId2"/>
                <a:stretch>
                  <a:fillRect t="-78846" b="-103846"/>
                </a:stretch>
              </a:blipFill>
              <a:ln>
                <a:solidFill>
                  <a:schemeClr val="accent1"/>
                </a:solidFill>
              </a:ln>
            </p:spPr>
            <p:txBody>
              <a:bodyPr/>
              <a:lstStyle/>
              <a:p>
                <a:r>
                  <a:rPr lang="en-US">
                    <a:noFill/>
                  </a:rPr>
                  <a:t> </a:t>
                </a:r>
              </a:p>
            </p:txBody>
          </p:sp>
        </mc:Fallback>
      </mc:AlternateContent>
      <p:sp>
        <p:nvSpPr>
          <p:cNvPr id="9" name="Rectangle 8"/>
          <p:cNvSpPr/>
          <p:nvPr/>
        </p:nvSpPr>
        <p:spPr>
          <a:xfrm>
            <a:off x="336788" y="2316480"/>
            <a:ext cx="7557531" cy="1200329"/>
          </a:xfrm>
          <a:prstGeom prst="rect">
            <a:avLst/>
          </a:prstGeom>
        </p:spPr>
        <p:txBody>
          <a:bodyPr wrap="square">
            <a:spAutoFit/>
          </a:bodyPr>
          <a:lstStyle/>
          <a:p>
            <a:pPr marL="342900" indent="-342900">
              <a:buFont typeface="Arial" charset="0"/>
              <a:buChar char="•"/>
            </a:pPr>
            <a:r>
              <a:rPr lang="en-US" dirty="0"/>
              <a:t>The translation systems thus needs to be a language models itself</a:t>
            </a:r>
            <a:r>
              <a:rPr lang="en-US"/>
              <a:t>, meaning being capable </a:t>
            </a:r>
            <a:r>
              <a:rPr lang="en-US" dirty="0"/>
              <a:t>of building utterances that are naturally sounding, give a vocabulary. More formally:</a:t>
            </a:r>
          </a:p>
          <a:p>
            <a:pPr marL="342900" indent="-342900">
              <a:buFont typeface="Arial" charset="0"/>
              <a:buChar char="•"/>
            </a:pP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408254" y="3331985"/>
                <a:ext cx="2975045" cy="307777"/>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𝑃</m:t>
                      </m:r>
                      <m:r>
                        <a:rPr lang="en-US" sz="1400" b="0" i="1" smtClean="0">
                          <a:latin typeface="Cambria Math" charset="0"/>
                        </a:rPr>
                        <m:t>(</m:t>
                      </m:r>
                      <m:r>
                        <a:rPr lang="en-US" sz="1400" b="0" i="1" smtClean="0">
                          <a:latin typeface="Cambria Math" charset="0"/>
                        </a:rPr>
                        <m:t>𝐸</m:t>
                      </m:r>
                      <m:r>
                        <a:rPr lang="en-US" sz="1400" b="0" i="1" smtClean="0">
                          <a:latin typeface="Cambria Math" charset="0"/>
                        </a:rPr>
                        <m:t>;</m:t>
                      </m:r>
                      <m:r>
                        <a:rPr lang="en-US" sz="1400" b="0" i="1" smtClean="0">
                          <a:latin typeface="Cambria Math" charset="0"/>
                        </a:rPr>
                        <m:t>𝜃</m:t>
                      </m:r>
                      <m:r>
                        <a:rPr lang="en-US" sz="1400" b="0" i="1" smtClean="0">
                          <a:latin typeface="Cambria Math" charset="0"/>
                        </a:rPr>
                        <m:t>) </m:t>
                      </m:r>
                      <m:r>
                        <a:rPr lang="en-US" sz="1400" i="1">
                          <a:latin typeface="Cambria Math" charset="0"/>
                        </a:rPr>
                        <m:t>𝑎𝑛𝑑</m:t>
                      </m:r>
                      <m:r>
                        <a:rPr lang="en-US" sz="1400" i="1">
                          <a:latin typeface="Cambria Math" charset="0"/>
                        </a:rPr>
                        <m:t> </m:t>
                      </m:r>
                      <m:r>
                        <a:rPr lang="en-US" sz="1400" i="1">
                          <a:latin typeface="Cambria Math" charset="0"/>
                        </a:rPr>
                        <m:t>𝜃</m:t>
                      </m:r>
                      <m:r>
                        <a:rPr lang="en-US" sz="1400" i="1">
                          <a:latin typeface="Cambria Math" charset="0"/>
                        </a:rPr>
                        <m:t>𝑖𝑠</m:t>
                      </m:r>
                      <m:r>
                        <a:rPr lang="en-US" sz="1400" i="1">
                          <a:latin typeface="Cambria Math" charset="0"/>
                        </a:rPr>
                        <m:t> </m:t>
                      </m:r>
                      <m:r>
                        <a:rPr lang="en-US" sz="1400" i="1">
                          <a:latin typeface="Cambria Math" charset="0"/>
                        </a:rPr>
                        <m:t>𝑚𝑜𝑑𝑒𝑙</m:t>
                      </m:r>
                      <m:r>
                        <a:rPr lang="en-US" sz="1400" i="1">
                          <a:latin typeface="Cambria Math" charset="0"/>
                        </a:rPr>
                        <m:t> </m:t>
                      </m:r>
                      <m:r>
                        <a:rPr lang="en-US" sz="1400" i="1">
                          <a:latin typeface="Cambria Math" charset="0"/>
                        </a:rPr>
                        <m:t>𝑝𝑎𝑟𝑎𝑚𝑒𝑡𝑒𝑟𝑠</m:t>
                      </m:r>
                    </m:oMath>
                  </m:oMathPara>
                </a14:m>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08254" y="3331985"/>
                <a:ext cx="2975045" cy="307777"/>
              </a:xfrm>
              <a:prstGeom prst="rect">
                <a:avLst/>
              </a:prstGeom>
              <a:blipFill rotWithShape="0">
                <a:blip r:embed="rId3"/>
                <a:stretch>
                  <a:fillRect t="-78846" b="-103846"/>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40154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9472-AEBC-F84A-854C-FBF8B99691A1}"/>
              </a:ext>
            </a:extLst>
          </p:cNvPr>
          <p:cNvSpPr>
            <a:spLocks noGrp="1"/>
          </p:cNvSpPr>
          <p:nvPr>
            <p:ph type="title"/>
          </p:nvPr>
        </p:nvSpPr>
        <p:spPr/>
        <p:txBody>
          <a:bodyPr/>
          <a:lstStyle/>
          <a:p>
            <a:r>
              <a:rPr lang="en-US" dirty="0"/>
              <a:t>Vanishing &amp; Exploding Gradients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F3EA2FA9-95F6-184B-B93D-CC6CD2F0E8EB}"/>
                  </a:ext>
                </a:extLst>
              </p:cNvPr>
              <p:cNvSpPr>
                <a:spLocks noGrp="1"/>
              </p:cNvSpPr>
              <p:nvPr>
                <p:ph idx="1"/>
              </p:nvPr>
            </p:nvSpPr>
            <p:spPr>
              <a:xfrm>
                <a:off x="336789" y="885672"/>
                <a:ext cx="8624332" cy="2334606"/>
              </a:xfrm>
            </p:spPr>
            <p:txBody>
              <a:bodyPr/>
              <a:lstStyle/>
              <a:p>
                <a:pPr marL="342900" indent="-342900">
                  <a:buFont typeface="Arial" charset="0"/>
                  <a:buChar char="•"/>
                </a:pPr>
                <a:r>
                  <a:rPr lang="en-US" sz="1800" dirty="0"/>
                  <a:t>In example of a document classification the networks makes a prediction over several </a:t>
                </a:r>
                <a:r>
                  <a:rPr lang="en-US" sz="1800" dirty="0" err="1"/>
                  <a:t>timesteps</a:t>
                </a:r>
                <a:r>
                  <a:rPr lang="en-US" sz="1800" dirty="0"/>
                  <a:t>.</a:t>
                </a:r>
              </a:p>
              <a:p>
                <a:pPr marL="342900" indent="-342900">
                  <a:buFont typeface="Arial" charset="0"/>
                  <a:buChar char="•"/>
                </a:pPr>
                <a:r>
                  <a:rPr lang="en-US" sz="1800" dirty="0"/>
                  <a:t>The model, then calculates a loss and back-propagates it over all the </a:t>
                </a:r>
                <a:r>
                  <a:rPr lang="en-US" sz="1800" dirty="0" err="1"/>
                  <a:t>timesteps</a:t>
                </a:r>
                <a:r>
                  <a:rPr lang="en-US" sz="1800" dirty="0"/>
                  <a:t>.</a:t>
                </a:r>
              </a:p>
              <a:p>
                <a:pPr marL="342900" indent="-342900">
                  <a:buFont typeface="Arial" charset="0"/>
                  <a:buChar char="•"/>
                </a:pPr>
                <a:r>
                  <a:rPr lang="en-US" sz="1800" dirty="0"/>
                  <a:t>At each </a:t>
                </a:r>
                <a:r>
                  <a:rPr lang="en-US" sz="1800" dirty="0" err="1"/>
                  <a:t>timestep</a:t>
                </a:r>
                <a:r>
                  <a:rPr lang="en-US" sz="1800" dirty="0"/>
                  <a:t>, running the BP algorithms causes the gradients to get smaller and smaller until negligible.</a:t>
                </a:r>
              </a:p>
              <a:p>
                <a:pPr marL="342900" indent="-342900">
                  <a:buFont typeface="Arial" charset="0"/>
                  <a:buChar char="•"/>
                </a:pPr>
                <a:r>
                  <a:rPr lang="en-US" sz="1800" dirty="0"/>
                  <a:t>Unless </a:t>
                </a:r>
                <a14:m>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𝑡</m:t>
                            </m:r>
                          </m:sub>
                        </m:sSub>
                        <m:r>
                          <a:rPr lang="en-US" sz="1400" b="0" i="1" smtClean="0">
                            <a:latin typeface="Cambria Math" charset="0"/>
                          </a:rPr>
                          <m:t> </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𝑡</m:t>
                            </m:r>
                            <m:r>
                              <a:rPr lang="en-US" sz="1400" b="0" i="1" smtClean="0">
                                <a:latin typeface="Cambria Math" charset="0"/>
                              </a:rPr>
                              <m:t>−1</m:t>
                            </m:r>
                          </m:sub>
                        </m:sSub>
                      </m:den>
                    </m:f>
                    <m:r>
                      <a:rPr lang="en-US" sz="1400" b="0" i="1" smtClean="0">
                        <a:latin typeface="Cambria Math" charset="0"/>
                      </a:rPr>
                      <m:t>=1, </m:t>
                    </m:r>
                  </m:oMath>
                </a14:m>
                <a:r>
                  <a:rPr lang="en-US" sz="1800" dirty="0"/>
                  <a:t>it tends to either diminish (</a:t>
                </a:r>
                <a14:m>
                  <m:oMath xmlns:m="http://schemas.openxmlformats.org/officeDocument/2006/math">
                    <m:r>
                      <a:rPr lang="en-US" sz="1400" b="0" i="1" smtClean="0">
                        <a:latin typeface="Cambria Math" charset="0"/>
                      </a:rPr>
                      <m:t>&lt;1</m:t>
                    </m:r>
                  </m:oMath>
                </a14:m>
                <a:r>
                  <a:rPr lang="en-US" sz="1800" dirty="0"/>
                  <a:t>) or explode (</a:t>
                </a:r>
                <a14:m>
                  <m:oMath xmlns:m="http://schemas.openxmlformats.org/officeDocument/2006/math">
                    <m:r>
                      <a:rPr lang="en-US" sz="1400" b="0" i="1" smtClean="0">
                        <a:latin typeface="Cambria Math" charset="0"/>
                      </a:rPr>
                      <m:t>&gt;</m:t>
                    </m:r>
                    <m:r>
                      <a:rPr lang="en-US" sz="1400" i="1">
                        <a:latin typeface="Cambria Math" charset="0"/>
                      </a:rPr>
                      <m:t>1</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charset="0"/>
                          </a:rPr>
                          <m:t>𝑑𝑙</m:t>
                        </m:r>
                      </m:num>
                      <m:den>
                        <m:r>
                          <a:rPr lang="en-US" sz="1800" i="1">
                            <a:latin typeface="Cambria Math" charset="0"/>
                          </a:rPr>
                          <m:t>𝑑</m:t>
                        </m:r>
                        <m:sSub>
                          <m:sSubPr>
                            <m:ctrlPr>
                              <a:rPr lang="en-US" sz="1800" i="1">
                                <a:latin typeface="Cambria Math" panose="02040503050406030204" pitchFamily="18" charset="0"/>
                              </a:rPr>
                            </m:ctrlPr>
                          </m:sSubPr>
                          <m:e>
                            <m:r>
                              <a:rPr lang="en-US" sz="1800" i="1">
                                <a:latin typeface="Cambria Math" charset="0"/>
                              </a:rPr>
                              <m:t>h</m:t>
                            </m:r>
                          </m:e>
                          <m:sub>
                            <m:r>
                              <a:rPr lang="en-US" sz="1800" b="0" i="1" smtClean="0">
                                <a:latin typeface="Cambria Math" charset="0"/>
                              </a:rPr>
                              <m:t>𝑡</m:t>
                            </m:r>
                          </m:sub>
                        </m:sSub>
                      </m:den>
                    </m:f>
                    <m:r>
                      <a:rPr lang="en-US" sz="1800" b="0" i="1" smtClean="0">
                        <a:latin typeface="Cambria Math" charset="0"/>
                      </a:rPr>
                      <m:t> </m:t>
                    </m:r>
                  </m:oMath>
                </a14:m>
                <a:r>
                  <a:rPr lang="en-US" sz="1800" dirty="0"/>
                  <a:t>through repeated participation in computation.</a:t>
                </a:r>
              </a:p>
              <a:p>
                <a:pPr marL="342900" indent="-342900">
                  <a:buFont typeface="Arial" charset="0"/>
                  <a:buChar char="•"/>
                </a:pPr>
                <a:endParaRPr lang="en-US" sz="1800" dirty="0"/>
              </a:p>
            </p:txBody>
          </p:sp>
        </mc:Choice>
        <mc:Fallback>
          <p:sp>
            <p:nvSpPr>
              <p:cNvPr id="4" name="Content Placeholder 2">
                <a:extLst>
                  <a:ext uri="{FF2B5EF4-FFF2-40B4-BE49-F238E27FC236}">
                    <a16:creationId xmlns:a16="http://schemas.microsoft.com/office/drawing/2014/main" id="{F3EA2FA9-95F6-184B-B93D-CC6CD2F0E8EB}"/>
                  </a:ext>
                </a:extLst>
              </p:cNvPr>
              <p:cNvSpPr>
                <a:spLocks noGrp="1" noRot="1" noChangeAspect="1" noMove="1" noResize="1" noEditPoints="1" noAdjustHandles="1" noChangeArrowheads="1" noChangeShapeType="1" noTextEdit="1"/>
              </p:cNvSpPr>
              <p:nvPr>
                <p:ph idx="1"/>
              </p:nvPr>
            </p:nvSpPr>
            <p:spPr>
              <a:xfrm>
                <a:off x="336789" y="885672"/>
                <a:ext cx="8624332" cy="2334606"/>
              </a:xfrm>
              <a:blipFill>
                <a:blip r:embed="rId2"/>
                <a:stretch>
                  <a:fillRect l="-441" t="-1081" r="-735" b="-4865"/>
                </a:stretch>
              </a:blipFill>
            </p:spPr>
            <p:txBody>
              <a:bodyPr/>
              <a:lstStyle/>
              <a:p>
                <a:r>
                  <a:rPr lang="en-US">
                    <a:noFill/>
                  </a:rPr>
                  <a:t> </a:t>
                </a:r>
              </a:p>
            </p:txBody>
          </p:sp>
        </mc:Fallback>
      </mc:AlternateContent>
    </p:spTree>
    <p:extLst>
      <p:ext uri="{BB962C8B-B14F-4D97-AF65-F5344CB8AC3E}">
        <p14:creationId xmlns:p14="http://schemas.microsoft.com/office/powerpoint/2010/main" val="129410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b="1" dirty="0"/>
              <a:t>Vanishing and Exploding Gradients</a:t>
            </a:r>
            <a:r>
              <a:rPr lang="en-US" altLang="x-none" sz="2800" b="1" dirty="0"/>
              <a:t>; </a:t>
            </a:r>
            <a:r>
              <a:rPr lang="en-US" altLang="x-none" sz="2800" b="1" i="1" dirty="0">
                <a:latin typeface="Cambria Math" charset="0"/>
                <a:ea typeface="Cambria Math" charset="0"/>
                <a:cs typeface="Cambria Math" charset="0"/>
              </a:rPr>
              <a:t>the math</a:t>
            </a:r>
          </a:p>
        </p:txBody>
      </p:sp>
      <mc:AlternateContent xmlns:mc="http://schemas.openxmlformats.org/markup-compatibility/2006" xmlns:a14="http://schemas.microsoft.com/office/drawing/2010/main">
        <mc:Choice Requires="a14">
          <p:sp>
            <p:nvSpPr>
              <p:cNvPr id="17" name="TextBox 16"/>
              <p:cNvSpPr txBox="1"/>
              <p:nvPr/>
            </p:nvSpPr>
            <p:spPr>
              <a:xfrm>
                <a:off x="551141" y="1028361"/>
                <a:ext cx="7947765" cy="110799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nor/>
                        </m:rPr>
                        <a:rPr lang="en-US" b="0" i="1" dirty="0" smtClean="0">
                          <a:latin typeface="Cambria Math" charset="0"/>
                          <a:ea typeface="Cambria Math" charset="0"/>
                          <a:cs typeface="Cambria Math" charset="0"/>
                        </a:rPr>
                        <m:t>Multipying</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weight</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Matix</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W</m:t>
                      </m:r>
                      <m:r>
                        <m:rPr>
                          <m:nor/>
                        </m:rPr>
                        <a:rPr lang="en-US" b="0" i="1" dirty="0" smtClean="0">
                          <a:latin typeface="Cambria Math" charset="0"/>
                          <a:ea typeface="Cambria Math" charset="0"/>
                          <a:cs typeface="Cambria Math" charset="0"/>
                        </a:rPr>
                        <m:t> , </m:t>
                      </m:r>
                      <m:r>
                        <m:rPr>
                          <m:nor/>
                        </m:rPr>
                        <a:rPr lang="en-US" b="0" i="1" dirty="0" smtClean="0">
                          <a:latin typeface="Cambria Math" charset="0"/>
                          <a:ea typeface="Cambria Math" charset="0"/>
                          <a:cs typeface="Cambria Math" charset="0"/>
                        </a:rPr>
                        <m:t>t</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times</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to</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rech</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time</m:t>
                      </m:r>
                      <m:r>
                        <m:rPr>
                          <m:nor/>
                        </m:rPr>
                        <a:rPr lang="en-US" b="0" i="1" dirty="0" smtClean="0">
                          <a:latin typeface="Cambria Math" charset="0"/>
                          <a:ea typeface="Cambria Math" charset="0"/>
                          <a:cs typeface="Cambria Math" charset="0"/>
                        </a:rPr>
                        <m:t>−</m:t>
                      </m:r>
                      <m:r>
                        <m:rPr>
                          <m:nor/>
                        </m:rPr>
                        <a:rPr lang="en-US" b="0" i="1" dirty="0" smtClean="0">
                          <a:latin typeface="Cambria Math" charset="0"/>
                          <a:ea typeface="Cambria Math" charset="0"/>
                          <a:cs typeface="Cambria Math" charset="0"/>
                        </a:rPr>
                        <m:t>step</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m:t>
                      </m:r>
                      <m:r>
                        <m:rPr>
                          <m:nor/>
                        </m:rP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𝑡</m:t>
                          </m:r>
                        </m:sup>
                      </m:sSup>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𝑆𝑢𝑝𝑝𝑜𝑠𝑒</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h𝑎𝑠</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𝑑𝑒𝑐𝑜𝑚𝑝𝑜𝑠𝑖𝑡𝑖𝑜𝑛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𝑉𝑑𝑖𝑎𝑔</m:t>
                      </m:r>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𝜆</m:t>
                          </m:r>
                        </m:e>
                      </m:d>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panose="02040503050406030204" pitchFamily="18" charset="0"/>
                              <a:ea typeface="Cambria Math" charset="0"/>
                              <a:cs typeface="Cambria Math" charset="0"/>
                            </a:rPr>
                            <m:t>𝑉</m:t>
                          </m:r>
                        </m:e>
                        <m:sup>
                          <m:r>
                            <a:rPr lang="en-US" b="0" i="1" dirty="0" smtClean="0">
                              <a:latin typeface="Cambria Math" panose="02040503050406030204" pitchFamily="18" charset="0"/>
                              <a:ea typeface="Cambria Math" charset="0"/>
                              <a:cs typeface="Cambria Math" charset="0"/>
                            </a:rPr>
                            <m:t>−1</m:t>
                          </m:r>
                        </m:sup>
                      </m:sSup>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𝑡</m:t>
                          </m:r>
                        </m:sup>
                      </m:sSup>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𝑉𝑑𝑖𝑎𝑔</m:t>
                              </m:r>
                              <m:d>
                                <m:dPr>
                                  <m:ctrlPr>
                                    <a:rPr lang="en-US" b="0" i="1" smtClean="0">
                                      <a:latin typeface="Cambria Math" panose="02040503050406030204" pitchFamily="18" charset="0"/>
                                    </a:rPr>
                                  </m:ctrlPr>
                                </m:dPr>
                                <m:e>
                                  <m:r>
                                    <a:rPr lang="en-US" b="0" i="1" smtClean="0">
                                      <a:latin typeface="Cambria Math" charset="0"/>
                                    </a:rPr>
                                    <m:t>𝜆</m:t>
                                  </m:r>
                                </m:e>
                              </m:d>
                              <m:sSup>
                                <m:sSupPr>
                                  <m:ctrlPr>
                                    <a:rPr lang="en-US" b="0" i="1" smtClean="0">
                                      <a:latin typeface="Cambria Math" panose="02040503050406030204" pitchFamily="18" charset="0"/>
                                    </a:rPr>
                                  </m:ctrlPr>
                                </m:sSupPr>
                                <m:e>
                                  <m:r>
                                    <a:rPr lang="en-US" b="0" i="1" smtClean="0">
                                      <a:latin typeface="Cambria Math" charset="0"/>
                                    </a:rPr>
                                    <m:t>𝑉</m:t>
                                  </m:r>
                                </m:e>
                                <m:sup>
                                  <m:r>
                                    <a:rPr lang="en-US" b="0" i="1" smtClean="0">
                                      <a:latin typeface="Cambria Math" charset="0"/>
                                    </a:rPr>
                                    <m:t>−1</m:t>
                                  </m:r>
                                </m:sup>
                              </m:sSup>
                            </m:e>
                          </m:d>
                        </m:e>
                        <m:sup>
                          <m:r>
                            <a:rPr lang="en-US" b="0" i="1" smtClean="0">
                              <a:latin typeface="Cambria Math" charset="0"/>
                            </a:rPr>
                            <m:t>𝑡</m:t>
                          </m:r>
                        </m:sup>
                      </m:sSup>
                      <m:r>
                        <a:rPr lang="en-US" b="0" i="1" smtClean="0">
                          <a:latin typeface="Cambria Math" charset="0"/>
                        </a:rPr>
                        <m:t>=</m:t>
                      </m:r>
                      <m:d>
                        <m:dPr>
                          <m:ctrlPr>
                            <a:rPr lang="en-US" i="1">
                              <a:latin typeface="Cambria Math" panose="02040503050406030204" pitchFamily="18" charset="0"/>
                            </a:rPr>
                          </m:ctrlPr>
                        </m:dPr>
                        <m:e>
                          <m:r>
                            <a:rPr lang="en-US" i="1">
                              <a:latin typeface="Cambria Math" charset="0"/>
                            </a:rPr>
                            <m:t>𝑉𝑑𝑖𝑎𝑔</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𝜆</m:t>
                                  </m:r>
                                </m:e>
                              </m:d>
                            </m:e>
                            <m:sup>
                              <m:r>
                                <a:rPr lang="en-US" b="0" i="1" smtClean="0">
                                  <a:latin typeface="Cambria Math" charset="0"/>
                                </a:rPr>
                                <m:t>𝑡</m:t>
                              </m:r>
                            </m:sup>
                          </m:sSup>
                          <m:sSup>
                            <m:sSupPr>
                              <m:ctrlPr>
                                <a:rPr lang="en-US" i="1">
                                  <a:latin typeface="Cambria Math" panose="02040503050406030204" pitchFamily="18" charset="0"/>
                                </a:rPr>
                              </m:ctrlPr>
                            </m:sSupPr>
                            <m:e>
                              <m:r>
                                <a:rPr lang="en-US" b="0" i="1" smtClean="0">
                                  <a:latin typeface="Cambria Math" charset="0"/>
                                </a:rPr>
                                <m:t> </m:t>
                              </m:r>
                              <m:r>
                                <a:rPr lang="en-US" i="1">
                                  <a:latin typeface="Cambria Math" charset="0"/>
                                </a:rPr>
                                <m:t>𝑉</m:t>
                              </m:r>
                            </m:e>
                            <m:sup>
                              <m:r>
                                <a:rPr lang="en-US" i="1">
                                  <a:latin typeface="Cambria Math" charset="0"/>
                                </a:rPr>
                                <m:t>−1</m:t>
                              </m:r>
                            </m:sup>
                          </m:sSup>
                        </m:e>
                      </m:d>
                      <m:r>
                        <a:rPr lang="en-US" b="0" i="1" smtClean="0">
                          <a:latin typeface="Cambria Math" charset="0"/>
                        </a:rPr>
                        <m:t> </m:t>
                      </m:r>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r>
                        <a:rPr lang="en-US" b="0" i="1" smtClean="0">
                          <a:latin typeface="Cambria Math" charset="0"/>
                        </a:rPr>
                        <m:t>𝑊h𝑒𝑛</m:t>
                      </m:r>
                      <m:r>
                        <a:rPr lang="en-US" b="0" i="1" smtClean="0">
                          <a:latin typeface="Cambria Math" charset="0"/>
                        </a:rPr>
                        <m:t> </m:t>
                      </m:r>
                      <m:r>
                        <a:rPr lang="en-US" b="0" i="1" smtClean="0">
                          <a:latin typeface="Cambria Math" charset="0"/>
                        </a:rPr>
                        <m:t>𝜆</m:t>
                      </m:r>
                      <m:r>
                        <a:rPr lang="en-US" b="0" i="1" smtClean="0">
                          <a:latin typeface="Cambria Math" charset="0"/>
                        </a:rPr>
                        <m:t>≠1 </m:t>
                      </m:r>
                      <m:r>
                        <a:rPr lang="en-US" b="0" i="1" smtClean="0">
                          <a:latin typeface="Cambria Math" charset="0"/>
                        </a:rPr>
                        <m:t>𝑊</m:t>
                      </m:r>
                      <m:r>
                        <a:rPr lang="en-US" b="0" i="1" smtClean="0">
                          <a:latin typeface="Cambria Math" charset="0"/>
                        </a:rPr>
                        <m:t> </m:t>
                      </m:r>
                      <m:r>
                        <a:rPr lang="en-US" b="0" i="1" smtClean="0">
                          <a:latin typeface="Cambria Math" charset="0"/>
                        </a:rPr>
                        <m:t>𝑐𝑎𝑛</m:t>
                      </m:r>
                      <m:r>
                        <a:rPr lang="en-US" b="0" i="1" smtClean="0">
                          <a:latin typeface="Cambria Math" charset="0"/>
                        </a:rPr>
                        <m:t> </m:t>
                      </m:r>
                      <m:r>
                        <a:rPr lang="en-US" b="0" i="1" smtClean="0">
                          <a:latin typeface="Cambria Math" charset="0"/>
                        </a:rPr>
                        <m:t>𝑏𝑒𝑐𝑜𝑚𝑒</m:t>
                      </m:r>
                      <m:r>
                        <a:rPr lang="en-US" b="0" i="1" smtClean="0">
                          <a:latin typeface="Cambria Math" charset="0"/>
                        </a:rPr>
                        <m:t> </m:t>
                      </m:r>
                      <m:r>
                        <a:rPr lang="en-US" b="0" i="1" smtClean="0">
                          <a:latin typeface="Cambria Math" charset="0"/>
                        </a:rPr>
                        <m:t>𝑡𝑜𝑜</m:t>
                      </m:r>
                      <m:r>
                        <a:rPr lang="en-US" b="0" i="1" smtClean="0">
                          <a:latin typeface="Cambria Math" charset="0"/>
                        </a:rPr>
                        <m:t> </m:t>
                      </m:r>
                      <m:r>
                        <a:rPr lang="en-US" b="0" i="1" smtClean="0">
                          <a:latin typeface="Cambria Math" charset="0"/>
                        </a:rPr>
                        <m:t>𝑙𝑎𝑟𝑔𝑒</m:t>
                      </m:r>
                      <m:r>
                        <a:rPr lang="en-US" b="0" i="1" smtClean="0">
                          <a:latin typeface="Cambria Math" charset="0"/>
                        </a:rPr>
                        <m:t> </m:t>
                      </m:r>
                      <m:r>
                        <a:rPr lang="en-US" b="0" i="1" smtClean="0">
                          <a:latin typeface="Cambria Math" charset="0"/>
                        </a:rPr>
                        <m:t>𝑜𝑟</m:t>
                      </m:r>
                      <m:r>
                        <a:rPr lang="en-US" b="0" i="1" smtClean="0">
                          <a:latin typeface="Cambria Math" charset="0"/>
                        </a:rPr>
                        <m:t> </m:t>
                      </m:r>
                      <m:r>
                        <a:rPr lang="en-US" b="0" i="1" smtClean="0">
                          <a:latin typeface="Cambria Math" charset="0"/>
                        </a:rPr>
                        <m:t>𝑡𝑜𝑜</m:t>
                      </m:r>
                      <m:r>
                        <a:rPr lang="en-US" b="0" i="1" smtClean="0">
                          <a:latin typeface="Cambria Math" charset="0"/>
                        </a:rPr>
                        <m:t> </m:t>
                      </m:r>
                      <m:r>
                        <a:rPr lang="en-US" b="0" i="1" smtClean="0">
                          <a:latin typeface="Cambria Math" charset="0"/>
                        </a:rPr>
                        <m:t>𝑠𝑚𝑎𝑙𝑙</m:t>
                      </m:r>
                      <m:r>
                        <a:rPr lang="en-US" b="0" i="1" smtClean="0">
                          <a:latin typeface="Cambria Math" charset="0"/>
                        </a:rPr>
                        <m:t>.     </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51141" y="1028361"/>
                <a:ext cx="7947765" cy="1107996"/>
              </a:xfrm>
              <a:prstGeom prst="rect">
                <a:avLst/>
              </a:prstGeom>
              <a:blipFill>
                <a:blip r:embed="rId3"/>
                <a:stretch>
                  <a:fillRect t="-113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29224" y="2800513"/>
                <a:ext cx="7947765" cy="144077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r>
                            <a:rPr lang="en-US" b="0" i="1" dirty="0" smtClean="0">
                              <a:latin typeface="Cambria Math" charset="0"/>
                              <a:ea typeface="Cambria Math" charset="0"/>
                              <a:cs typeface="Cambria Math" charset="0"/>
                            </a:rPr>
                            <m:t>𝑡</m:t>
                          </m:r>
                        </m:sup>
                      </m:sSup>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r>
                                <a:rPr lang="en-US" b="0" i="1" dirty="0" smtClean="0">
                                  <a:latin typeface="Cambria Math" charset="0"/>
                                  <a:ea typeface="Cambria Math" charset="0"/>
                                  <a:cs typeface="Cambria Math" charset="0"/>
                                </a:rPr>
                                <m:t>−1</m:t>
                              </m:r>
                            </m:e>
                          </m:d>
                          <m:r>
                            <a:rPr lang="en-US" b="0" i="1" dirty="0" smtClean="0">
                              <a:latin typeface="Cambria Math" charset="0"/>
                              <a:ea typeface="Cambria Math" charset="0"/>
                              <a:cs typeface="Cambria Math" charset="0"/>
                            </a:rPr>
                            <m:t> </m:t>
                          </m:r>
                        </m:sup>
                      </m:sSup>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
                    </m:oMathParaPr>
                    <m:oMath xmlns:m="http://schemas.openxmlformats.org/officeDocument/2006/math">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e>
                          </m:d>
                        </m:sup>
                      </m:sSup>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d>
                            <m:dPr>
                              <m:ctrlPr>
                                <a:rPr lang="en-US" b="0" i="1" dirty="0" smtClean="0">
                                  <a:latin typeface="Cambria Math" panose="02040503050406030204" pitchFamily="18" charset="0"/>
                                  <a:ea typeface="Cambria Math" charset="0"/>
                                  <a:cs typeface="Cambria Math" charset="0"/>
                                </a:rPr>
                              </m:ctrlPr>
                            </m:dPr>
                            <m:e>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𝑡</m:t>
                                  </m:r>
                                </m:sup>
                              </m:sSup>
                            </m:e>
                          </m:d>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0</m:t>
                              </m:r>
                            </m:e>
                          </m:d>
                        </m:sup>
                      </m:sSup>
                      <m:r>
                        <a:rPr lang="en-US" b="0" i="1" dirty="0" smtClean="0">
                          <a:latin typeface="Cambria Math" charset="0"/>
                          <a:ea typeface="Cambria Math" charset="0"/>
                          <a:cs typeface="Cambria Math" charset="0"/>
                        </a:rPr>
                        <m:t> </m:t>
                      </m:r>
                    </m:oMath>
                  </m:oMathPara>
                </a14:m>
                <a:endParaRPr lang="en-US" b="0" i="1" dirty="0">
                  <a:latin typeface="Cambria Math" charset="0"/>
                  <a:ea typeface="Cambria Math" charset="0"/>
                  <a:cs typeface="Cambria Math" charset="0"/>
                </a:endParaRPr>
              </a:p>
              <a:p>
                <a:pPr algn="ct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𝐼𝑓</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𝑎𝑑𝑚𝑖𝑡𝑠</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𝑒𝑖𝑔𝑒𝑛𝑑𝑒𝑐𝑜𝑚𝑝𝑜𝑠𝑖𝑡𝑖𝑜𝑛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𝑄</m:t>
                      </m:r>
                      <m:r>
                        <m:rPr>
                          <m:sty m:val="p"/>
                        </m:rPr>
                        <a:rPr lang="en-US" b="0" i="0" dirty="0" smtClean="0">
                          <a:latin typeface="Cambria Math" charset="0"/>
                          <a:ea typeface="Cambria Math" charset="0"/>
                          <a:cs typeface="Cambria Math" charset="0"/>
                        </a:rPr>
                        <m:t>Λ</m:t>
                      </m:r>
                      <m:sSup>
                        <m:sSupPr>
                          <m:ctrlPr>
                            <a:rPr lang="en-US" b="0" i="1" dirty="0" smtClean="0">
                              <a:latin typeface="Cambria Math" panose="02040503050406030204" pitchFamily="18" charset="0"/>
                              <a:ea typeface="Cambria Math" charset="0"/>
                              <a:cs typeface="Cambria Math" charset="0"/>
                            </a:rPr>
                          </m:ctrlPr>
                        </m:sSupPr>
                        <m:e>
                          <m:r>
                            <m:rPr>
                              <m:sty m:val="p"/>
                            </m:rPr>
                            <a:rPr lang="en-US" b="0" i="1" dirty="0" smtClean="0">
                              <a:latin typeface="Cambria Math" charset="0"/>
                              <a:ea typeface="Cambria Math" charset="0"/>
                              <a:cs typeface="Cambria Math" charset="0"/>
                            </a:rPr>
                            <m:t>Q</m:t>
                          </m:r>
                        </m:e>
                        <m:sup>
                          <m:r>
                            <a:rPr lang="en-US" b="0" i="1" dirty="0" smtClean="0">
                              <a:latin typeface="Cambria Math" charset="0"/>
                              <a:ea typeface="Cambria Math" charset="0"/>
                              <a:cs typeface="Cambria Math" charset="0"/>
                            </a:rPr>
                            <m:t>𝑇</m:t>
                          </m:r>
                          <m:r>
                            <a:rPr lang="en-US" b="0" i="1" dirty="0" smtClean="0">
                              <a:latin typeface="Cambria Math" charset="0"/>
                              <a:ea typeface="Cambria Math" charset="0"/>
                              <a:cs typeface="Cambria Math" charset="0"/>
                            </a:rPr>
                            <m:t>  </m:t>
                          </m:r>
                        </m:sup>
                      </m:sSup>
                    </m:oMath>
                  </m:oMathPara>
                </a14:m>
                <a:endParaRPr lang="en-US" b="0" i="1" dirty="0">
                  <a:latin typeface="Cambria Math" charset="0"/>
                  <a:ea typeface="Cambria Math" charset="0"/>
                  <a:cs typeface="Cambria Math" charset="0"/>
                </a:endParaRPr>
              </a:p>
              <a:p>
                <a:pPr algn="ct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m:t>
                      </m:r>
                      <m:r>
                        <m:rPr>
                          <m:lit/>
                        </m:rPr>
                        <a:rPr lang="en-US" b="0" i="1" dirty="0" smtClean="0">
                          <a:latin typeface="Cambria Math" charset="0"/>
                          <a:ea typeface="Cambria Math" charset="0"/>
                          <a:cs typeface="Cambria Math" charset="0"/>
                        </a:rPr>
                        <m:t> </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e>
                          </m:d>
                        </m:sup>
                      </m:sSup>
                      <m:r>
                        <a:rPr lang="en-US" b="0" i="1" dirty="0" smtClean="0">
                          <a:latin typeface="Cambria Math" charset="0"/>
                          <a:ea typeface="Cambria Math" charset="0"/>
                          <a:cs typeface="Cambria Math" charset="0"/>
                        </a:rPr>
                        <m:t>= </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𝑄</m:t>
                          </m:r>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m:rPr>
                              <m:sty m:val="p"/>
                            </m:rPr>
                            <a:rPr lang="en-US" b="0" i="0" dirty="0" smtClean="0">
                              <a:latin typeface="Cambria Math" charset="0"/>
                              <a:ea typeface="Cambria Math" charset="0"/>
                              <a:cs typeface="Cambria Math" charset="0"/>
                            </a:rPr>
                            <m:t>Λ</m:t>
                          </m:r>
                        </m:e>
                        <m:sup>
                          <m:r>
                            <a:rPr lang="en-US" b="0" i="1" dirty="0" smtClean="0">
                              <a:latin typeface="Cambria Math" charset="0"/>
                              <a:ea typeface="Cambria Math" charset="0"/>
                              <a:cs typeface="Cambria Math" charset="0"/>
                            </a:rPr>
                            <m:t>𝑡</m:t>
                          </m:r>
                        </m:sup>
                      </m:sSup>
                      <m:r>
                        <a:rPr lang="en-US" b="0" i="1" dirty="0" smtClean="0">
                          <a:latin typeface="Cambria Math" charset="0"/>
                          <a:ea typeface="Cambria Math" charset="0"/>
                          <a:cs typeface="Cambria Math" charset="0"/>
                        </a:rPr>
                        <m:t>𝑄</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r>
                            <a:rPr lang="en-US" b="0" i="1" dirty="0" smtClean="0">
                              <a:latin typeface="Cambria Math" charset="0"/>
                              <a:ea typeface="Cambria Math" charset="0"/>
                              <a:cs typeface="Cambria Math" charset="0"/>
                            </a:rPr>
                            <m:t>(0)</m:t>
                          </m:r>
                        </m:sup>
                      </m:sSup>
                    </m:oMath>
                  </m:oMathPara>
                </a14:m>
                <a:endParaRPr lang="en-US" b="0" dirty="0">
                  <a:ea typeface="Cambria Math" charset="0"/>
                  <a:cs typeface="Cambria Math" charset="0"/>
                </a:endParaRPr>
              </a:p>
              <a:p>
                <a:pPr algn="ctr"/>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29224" y="2800513"/>
                <a:ext cx="7947765" cy="1440779"/>
              </a:xfrm>
              <a:prstGeom prst="rect">
                <a:avLst/>
              </a:prstGeom>
              <a:blipFill rotWithShape="0">
                <a:blip r:embed="rId4"/>
                <a:stretch>
                  <a:fillRect t="-20253" b="-15190"/>
                </a:stretch>
              </a:blipFill>
            </p:spPr>
            <p:txBody>
              <a:bodyPr/>
              <a:lstStyle/>
              <a:p>
                <a:r>
                  <a:rPr lang="en-US">
                    <a:noFill/>
                  </a:rPr>
                  <a:t> </a:t>
                </a:r>
              </a:p>
            </p:txBody>
          </p:sp>
        </mc:Fallback>
      </mc:AlternateContent>
      <p:sp>
        <p:nvSpPr>
          <p:cNvPr id="70" name="Rectangle 7"/>
          <p:cNvSpPr>
            <a:spLocks noChangeArrowheads="1"/>
          </p:cNvSpPr>
          <p:nvPr/>
        </p:nvSpPr>
        <p:spPr bwMode="auto">
          <a:xfrm>
            <a:off x="119062" y="2428521"/>
            <a:ext cx="7990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buFont typeface="Arial" charset="0"/>
              <a:buChar char="•"/>
            </a:pPr>
            <a:r>
              <a:rPr lang="en-US" dirty="0"/>
              <a:t>More specially in RNNs</a:t>
            </a:r>
          </a:p>
        </p:txBody>
      </p:sp>
      <p:sp>
        <p:nvSpPr>
          <p:cNvPr id="9" name="Rectangle 8"/>
          <p:cNvSpPr/>
          <p:nvPr/>
        </p:nvSpPr>
        <p:spPr>
          <a:xfrm>
            <a:off x="3483714" y="4806515"/>
            <a:ext cx="2082621" cy="246221"/>
          </a:xfrm>
          <a:prstGeom prst="rect">
            <a:avLst/>
          </a:prstGeom>
        </p:spPr>
        <p:txBody>
          <a:bodyPr wrap="none">
            <a:spAutoFit/>
          </a:bodyPr>
          <a:lstStyle/>
          <a:p>
            <a:r>
              <a:rPr lang="en-US" sz="1000" dirty="0">
                <a:hlinkClick r:id="rId5"/>
              </a:rPr>
              <a:t>http://www.deeplearningbook.org/</a:t>
            </a:r>
            <a:endParaRPr lang="en-US" sz="1000" dirty="0"/>
          </a:p>
        </p:txBody>
      </p:sp>
      <mc:AlternateContent xmlns:mc="http://schemas.openxmlformats.org/markup-compatibility/2006" xmlns:a14="http://schemas.microsoft.com/office/drawing/2010/main">
        <mc:Choice Requires="a14">
          <p:sp>
            <p:nvSpPr>
              <p:cNvPr id="10" name="Rectangle 7"/>
              <p:cNvSpPr>
                <a:spLocks noChangeArrowheads="1"/>
              </p:cNvSpPr>
              <p:nvPr/>
            </p:nvSpPr>
            <p:spPr bwMode="auto">
              <a:xfrm>
                <a:off x="119062" y="4047436"/>
                <a:ext cx="799003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buFont typeface="Arial" charset="0"/>
                  <a:buChar char="•"/>
                </a:pPr>
                <a:r>
                  <a:rPr lang="en-US" dirty="0"/>
                  <a:t>If </a:t>
                </a:r>
                <a14:m>
                  <m:oMath xmlns:m="http://schemas.openxmlformats.org/officeDocument/2006/math">
                    <m:r>
                      <a:rPr lang="en-US" i="1" dirty="0">
                        <a:latin typeface="Cambria Math" charset="0"/>
                        <a:ea typeface="Cambria Math" charset="0"/>
                        <a:cs typeface="Cambria Math" charset="0"/>
                      </a:rPr>
                      <m:t>𝛬</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𝐼</m:t>
                        </m:r>
                      </m:e>
                      <m:sub>
                        <m:r>
                          <a:rPr lang="en-US" b="0" i="1" dirty="0" smtClean="0">
                            <a:latin typeface="Cambria Math" charset="0"/>
                            <a:ea typeface="Cambria Math" charset="0"/>
                            <a:cs typeface="Cambria Math" charset="0"/>
                          </a:rPr>
                          <m:t>𝑡</m:t>
                        </m:r>
                        <m:r>
                          <a:rPr lang="en-US" b="0" i="1" dirty="0" smtClean="0">
                            <a:latin typeface="Cambria Math" charset="0"/>
                            <a:ea typeface="Cambria Math" charset="0"/>
                            <a:cs typeface="Cambria Math" charset="0"/>
                          </a:rPr>
                          <m:t> </m:t>
                        </m:r>
                      </m:sub>
                    </m:sSub>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𝑑𝑖𝑎𝑔</m:t>
                    </m:r>
                    <m:sSub>
                      <m:sSubPr>
                        <m:ctrlPr>
                          <a:rPr lang="en-US" b="0" i="1" dirty="0" smtClean="0">
                            <a:latin typeface="Cambria Math" panose="02040503050406030204" pitchFamily="18" charset="0"/>
                            <a:ea typeface="Cambria Math" charset="0"/>
                            <a:cs typeface="Cambria Math" charset="0"/>
                          </a:rPr>
                        </m:ctrlPr>
                      </m:sSubPr>
                      <m:e>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1, 1, …,1</m:t>
                            </m:r>
                          </m:e>
                        </m:d>
                      </m:e>
                      <m:sub>
                        <m:r>
                          <a:rPr lang="en-US" b="0" i="1" dirty="0" smtClean="0">
                            <a:latin typeface="Cambria Math" charset="0"/>
                            <a:ea typeface="Cambria Math" charset="0"/>
                            <a:cs typeface="Cambria Math" charset="0"/>
                          </a:rPr>
                          <m:t>𝑛</m:t>
                        </m:r>
                      </m:sub>
                    </m:sSub>
                  </m:oMath>
                </a14:m>
                <a:r>
                  <a:rPr lang="en-US" dirty="0"/>
                  <a:t> then the gradients can diminish or explode.  </a:t>
                </a:r>
              </a:p>
            </p:txBody>
          </p:sp>
        </mc:Choice>
        <mc:Fallback xmlns="">
          <p:sp>
            <p:nvSpPr>
              <p:cNvPr id="10" name="Rectangle 7"/>
              <p:cNvSpPr>
                <a:spLocks noRot="1" noChangeAspect="1" noMove="1" noResize="1" noEditPoints="1" noAdjustHandles="1" noChangeArrowheads="1" noChangeShapeType="1" noTextEdit="1"/>
              </p:cNvSpPr>
              <p:nvPr/>
            </p:nvSpPr>
            <p:spPr bwMode="auto">
              <a:xfrm>
                <a:off x="119062" y="4047436"/>
                <a:ext cx="7990036" cy="369332"/>
              </a:xfrm>
              <a:prstGeom prst="rect">
                <a:avLst/>
              </a:prstGeom>
              <a:blipFill rotWithShape="0">
                <a:blip r:embed="rId6"/>
                <a:stretch>
                  <a:fillRect l="-534" t="-37705" b="-950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129466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Long Short Term Memory (LSTM)</a:t>
            </a:r>
          </a:p>
        </p:txBody>
      </p:sp>
    </p:spTree>
    <p:extLst>
      <p:ext uri="{BB962C8B-B14F-4D97-AF65-F5344CB8AC3E}">
        <p14:creationId xmlns:p14="http://schemas.microsoft.com/office/powerpoint/2010/main" val="331111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4526048" cy="3553926"/>
              </a:xfrm>
            </p:spPr>
            <p:txBody>
              <a:bodyPr/>
              <a:lstStyle/>
              <a:p>
                <a:pPr marL="285750" indent="-285750">
                  <a:buFont typeface="Arial" charset="0"/>
                  <a:buChar char="•"/>
                </a:pPr>
                <a:r>
                  <a:rPr lang="en-US" sz="1800" dirty="0"/>
                  <a:t>To resolve the vanishing gradient problem we want to design a network that ensures derivative of recurrent function is exactly 1.</a:t>
                </a:r>
              </a:p>
              <a:p>
                <a:pPr marL="285750" indent="-285750">
                  <a:buFont typeface="Arial" charset="0"/>
                  <a:buChar char="•"/>
                </a:pPr>
                <a:r>
                  <a:rPr lang="en-US" sz="1800" dirty="0"/>
                  <a:t>The idea behind LSTM is to add a gated memory cell </a:t>
                </a:r>
                <a:r>
                  <a:rPr lang="en-US" sz="1800" b="1" i="1" dirty="0">
                    <a:latin typeface="Cambria Math" charset="0"/>
                    <a:ea typeface="Cambria Math" charset="0"/>
                    <a:cs typeface="Cambria Math" charset="0"/>
                  </a:rPr>
                  <a:t>c</a:t>
                </a:r>
                <a:r>
                  <a:rPr lang="en-US" sz="1800" b="1" i="1" dirty="0"/>
                  <a:t> </a:t>
                </a:r>
                <a:r>
                  <a:rPr lang="en-US" sz="1800" dirty="0"/>
                  <a:t>to hidden nodes for which </a:t>
                </a:r>
                <a14:m>
                  <m:oMath xmlns:m="http://schemas.openxmlformats.org/officeDocument/2006/math">
                    <m:f>
                      <m:fPr>
                        <m:ctrlPr>
                          <a:rPr lang="en-US" sz="1800" i="1">
                            <a:latin typeface="Cambria Math" panose="02040503050406030204" pitchFamily="18" charset="0"/>
                          </a:rPr>
                        </m:ctrlPr>
                      </m:fPr>
                      <m:num>
                        <m:r>
                          <a:rPr lang="en-US" sz="1800" i="1">
                            <a:latin typeface="Cambria Math" charset="0"/>
                          </a:rPr>
                          <m:t>𝑑</m:t>
                        </m:r>
                        <m:sSub>
                          <m:sSubPr>
                            <m:ctrlPr>
                              <a:rPr lang="en-US" sz="1800" b="0" i="1" smtClean="0">
                                <a:latin typeface="Cambria Math" panose="02040503050406030204" pitchFamily="18" charset="0"/>
                              </a:rPr>
                            </m:ctrlPr>
                          </m:sSubPr>
                          <m:e>
                            <m:r>
                              <a:rPr lang="en-US" sz="1800" b="0" i="1" smtClean="0">
                                <a:latin typeface="Cambria Math" charset="0"/>
                              </a:rPr>
                              <m:t>𝑐</m:t>
                            </m:r>
                          </m:e>
                          <m:sub>
                            <m:r>
                              <a:rPr lang="en-US" sz="1800" b="0" i="1" smtClean="0">
                                <a:latin typeface="Cambria Math" charset="0"/>
                              </a:rPr>
                              <m:t>𝑡</m:t>
                            </m:r>
                          </m:sub>
                        </m:sSub>
                        <m:r>
                          <a:rPr lang="en-US" sz="1800" i="1">
                            <a:latin typeface="Cambria Math" charset="0"/>
                          </a:rPr>
                          <m:t> </m:t>
                        </m:r>
                      </m:num>
                      <m:den>
                        <m:r>
                          <a:rPr lang="en-US" sz="1800" i="1">
                            <a:latin typeface="Cambria Math" charset="0"/>
                          </a:rPr>
                          <m:t>𝑑</m:t>
                        </m:r>
                        <m:sSub>
                          <m:sSubPr>
                            <m:ctrlPr>
                              <a:rPr lang="en-US" sz="1800" i="1">
                                <a:latin typeface="Cambria Math" panose="02040503050406030204" pitchFamily="18" charset="0"/>
                              </a:rPr>
                            </m:ctrlPr>
                          </m:sSubPr>
                          <m:e>
                            <m:r>
                              <a:rPr lang="en-US" sz="1800" b="0" i="1" smtClean="0">
                                <a:latin typeface="Cambria Math" charset="0"/>
                              </a:rPr>
                              <m:t>𝑐</m:t>
                            </m:r>
                          </m:e>
                          <m:sub>
                            <m:r>
                              <a:rPr lang="en-US" sz="1800" i="1">
                                <a:latin typeface="Cambria Math" charset="0"/>
                              </a:rPr>
                              <m:t>𝑡</m:t>
                            </m:r>
                            <m:r>
                              <a:rPr lang="en-US" sz="1800" i="1">
                                <a:latin typeface="Cambria Math" charset="0"/>
                              </a:rPr>
                              <m:t>−1</m:t>
                            </m:r>
                          </m:sub>
                        </m:sSub>
                      </m:den>
                    </m:f>
                  </m:oMath>
                </a14:m>
                <a:r>
                  <a:rPr lang="en-US" sz="1800" dirty="0"/>
                  <a:t> is exactly 1.</a:t>
                </a:r>
              </a:p>
              <a:p>
                <a:pPr marL="285750" indent="-285750">
                  <a:buFont typeface="Arial" charset="0"/>
                  <a:buChar char="•"/>
                </a:pPr>
                <a:r>
                  <a:rPr lang="en-US" sz="1800" dirty="0"/>
                  <a:t>Since derivative of the recurrent function applied to memory cell is exactly one, the value inside the cell does not suffer from vanishing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4526048" cy="3553926"/>
              </a:xfrm>
              <a:blipFill rotWithShape="0">
                <a:blip r:embed="rId2"/>
                <a:stretch>
                  <a:fillRect l="-943" t="-1029" r="-22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341837" y="660677"/>
            <a:ext cx="3200256" cy="3379470"/>
          </a:xfrm>
          <a:prstGeom prst="rect">
            <a:avLst/>
          </a:prstGeom>
        </p:spPr>
      </p:pic>
      <p:sp>
        <p:nvSpPr>
          <p:cNvPr id="5" name="TextBox 4"/>
          <p:cNvSpPr txBox="1"/>
          <p:nvPr/>
        </p:nvSpPr>
        <p:spPr>
          <a:xfrm>
            <a:off x="5679226" y="4040147"/>
            <a:ext cx="2667718" cy="276999"/>
          </a:xfrm>
          <a:prstGeom prst="rect">
            <a:avLst/>
          </a:prstGeom>
          <a:noFill/>
        </p:spPr>
        <p:txBody>
          <a:bodyPr wrap="none" rtlCol="0">
            <a:spAutoFit/>
          </a:bodyPr>
          <a:lstStyle/>
          <a:p>
            <a:r>
              <a:rPr lang="en-US" sz="1200" i="1" dirty="0">
                <a:hlinkClick r:id="rId4"/>
              </a:rPr>
              <a:t>Picture from Alex Grave PHD Thesis</a:t>
            </a:r>
            <a:endParaRPr lang="en-US" sz="1200" i="1" dirty="0"/>
          </a:p>
        </p:txBody>
      </p:sp>
    </p:spTree>
    <p:extLst>
      <p:ext uri="{BB962C8B-B14F-4D97-AF65-F5344CB8AC3E}">
        <p14:creationId xmlns:p14="http://schemas.microsoft.com/office/powerpoint/2010/main" val="965203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Box 240"/>
          <p:cNvSpPr txBox="1">
            <a:spLocks noChangeArrowheads="1"/>
          </p:cNvSpPr>
          <p:nvPr/>
        </p:nvSpPr>
        <p:spPr bwMode="auto">
          <a:xfrm>
            <a:off x="119063" y="103188"/>
            <a:ext cx="7751762"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100" dirty="0"/>
              <a:t>Back Propagation Through Time </a:t>
            </a:r>
            <a:r>
              <a:rPr lang="en-US" altLang="x-none" sz="1400" dirty="0"/>
              <a:t>(from Hinton Lecture)</a:t>
            </a:r>
          </a:p>
        </p:txBody>
      </p:sp>
      <p:pic>
        <p:nvPicPr>
          <p:cNvPr id="17410"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2488" y="1135063"/>
            <a:ext cx="753745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0217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LSTM Cell– The Anatomy</a:t>
            </a:r>
          </a:p>
        </p:txBody>
      </p:sp>
      <p:grpSp>
        <p:nvGrpSpPr>
          <p:cNvPr id="2" name="Group 1"/>
          <p:cNvGrpSpPr/>
          <p:nvPr/>
        </p:nvGrpSpPr>
        <p:grpSpPr>
          <a:xfrm>
            <a:off x="119063" y="626408"/>
            <a:ext cx="5843587" cy="4236398"/>
            <a:chOff x="2357120" y="426036"/>
            <a:chExt cx="5843587" cy="4236398"/>
          </a:xfrm>
        </p:grpSpPr>
        <p:pic>
          <p:nvPicPr>
            <p:cNvPr id="3" name="Picture 2"/>
            <p:cNvPicPr>
              <a:picLocks noChangeAspect="1"/>
            </p:cNvPicPr>
            <p:nvPr/>
          </p:nvPicPr>
          <p:blipFill>
            <a:blip r:embed="rId3"/>
            <a:stretch>
              <a:fillRect/>
            </a:stretch>
          </p:blipFill>
          <p:spPr>
            <a:xfrm>
              <a:off x="2357120" y="637858"/>
              <a:ext cx="4251953" cy="4024576"/>
            </a:xfrm>
            <a:prstGeom prst="rect">
              <a:avLst/>
            </a:prstGeom>
          </p:spPr>
        </p:pic>
        <p:sp>
          <p:nvSpPr>
            <p:cNvPr id="4" name="TextBox 3"/>
            <p:cNvSpPr txBox="1"/>
            <p:nvPr/>
          </p:nvSpPr>
          <p:spPr>
            <a:xfrm>
              <a:off x="5069840" y="1148080"/>
              <a:ext cx="1217000" cy="276999"/>
            </a:xfrm>
            <a:prstGeom prst="rect">
              <a:avLst/>
            </a:prstGeom>
            <a:noFill/>
          </p:spPr>
          <p:txBody>
            <a:bodyPr wrap="none" rtlCol="0">
              <a:spAutoFit/>
            </a:bodyPr>
            <a:lstStyle/>
            <a:p>
              <a:r>
                <a:rPr lang="en-US" sz="1200" i="1">
                  <a:latin typeface="Cambria Math" charset="0"/>
                  <a:ea typeface="Cambria Math" charset="0"/>
                  <a:cs typeface="Cambria Math" charset="0"/>
                </a:rPr>
                <a:t>Linear self-loop</a:t>
              </a:r>
            </a:p>
          </p:txBody>
        </p:sp>
        <p:cxnSp>
          <p:nvCxnSpPr>
            <p:cNvPr id="8" name="Straight Connector 7"/>
            <p:cNvCxnSpPr/>
            <p:nvPr/>
          </p:nvCxnSpPr>
          <p:spPr>
            <a:xfrm flipV="1">
              <a:off x="4483096" y="1425079"/>
              <a:ext cx="1195244" cy="454521"/>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endCxn id="17" idx="2"/>
            </p:cNvCxnSpPr>
            <p:nvPr/>
          </p:nvCxnSpPr>
          <p:spPr>
            <a:xfrm flipV="1">
              <a:off x="4612640" y="1893229"/>
              <a:ext cx="2501231" cy="773593"/>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27035" y="1431564"/>
              <a:ext cx="2173672" cy="461665"/>
            </a:xfrm>
            <a:prstGeom prst="rect">
              <a:avLst/>
            </a:prstGeom>
            <a:noFill/>
          </p:spPr>
          <p:txBody>
            <a:bodyPr wrap="none" rtlCol="0">
              <a:spAutoFit/>
            </a:bodyPr>
            <a:lstStyle/>
            <a:p>
              <a:r>
                <a:rPr lang="en-US" sz="1200" i="1" dirty="0">
                  <a:latin typeface="Cambria Math" charset="0"/>
                  <a:ea typeface="Cambria Math" charset="0"/>
                  <a:cs typeface="Cambria Math" charset="0"/>
                </a:rPr>
                <a:t>Forget gate (sigmoid) controls</a:t>
              </a:r>
            </a:p>
            <a:p>
              <a:r>
                <a:rPr lang="en-US" sz="1200" i="1" dirty="0">
                  <a:latin typeface="Cambria Math" charset="0"/>
                  <a:ea typeface="Cambria Math" charset="0"/>
                  <a:cs typeface="Cambria Math" charset="0"/>
                </a:rPr>
                <a:t>The value of state self-loop</a:t>
              </a:r>
            </a:p>
          </p:txBody>
        </p:sp>
        <p:cxnSp>
          <p:nvCxnSpPr>
            <p:cNvPr id="18" name="Straight Connector 17"/>
            <p:cNvCxnSpPr/>
            <p:nvPr/>
          </p:nvCxnSpPr>
          <p:spPr>
            <a:xfrm flipV="1">
              <a:off x="4215650" y="843491"/>
              <a:ext cx="1321816" cy="616663"/>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69840" y="426036"/>
              <a:ext cx="2326156" cy="461665"/>
            </a:xfrm>
            <a:prstGeom prst="rect">
              <a:avLst/>
            </a:prstGeom>
            <a:noFill/>
          </p:spPr>
          <p:txBody>
            <a:bodyPr wrap="square" rtlCol="0">
              <a:spAutoFit/>
            </a:bodyPr>
            <a:lstStyle/>
            <a:p>
              <a:r>
                <a:rPr lang="en-US" sz="1200" i="1" dirty="0">
                  <a:latin typeface="Cambria Math" charset="0"/>
                  <a:ea typeface="Cambria Math" charset="0"/>
                  <a:cs typeface="Cambria Math" charset="0"/>
                </a:rPr>
                <a:t>Output gate (sigmoid) controls</a:t>
              </a:r>
            </a:p>
            <a:p>
              <a:r>
                <a:rPr lang="en-US" sz="1200" i="1" dirty="0">
                  <a:latin typeface="Cambria Math" charset="0"/>
                  <a:ea typeface="Cambria Math" charset="0"/>
                  <a:cs typeface="Cambria Math" charset="0"/>
                </a:rPr>
                <a:t>the output’s contribution</a:t>
              </a:r>
            </a:p>
          </p:txBody>
        </p:sp>
        <p:cxnSp>
          <p:nvCxnSpPr>
            <p:cNvPr id="24" name="Straight Connector 23"/>
            <p:cNvCxnSpPr/>
            <p:nvPr/>
          </p:nvCxnSpPr>
          <p:spPr>
            <a:xfrm flipV="1">
              <a:off x="4176628" y="2796126"/>
              <a:ext cx="1800772" cy="868501"/>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678340" y="2345098"/>
              <a:ext cx="2276777" cy="461665"/>
            </a:xfrm>
            <a:prstGeom prst="rect">
              <a:avLst/>
            </a:prstGeom>
            <a:noFill/>
          </p:spPr>
          <p:txBody>
            <a:bodyPr wrap="none" rtlCol="0">
              <a:spAutoFit/>
            </a:bodyPr>
            <a:lstStyle/>
            <a:p>
              <a:r>
                <a:rPr lang="en-US" sz="1200" i="1" dirty="0">
                  <a:latin typeface="Cambria Math" charset="0"/>
                  <a:ea typeface="Cambria Math" charset="0"/>
                  <a:cs typeface="Cambria Math" charset="0"/>
                </a:rPr>
                <a:t>Input gate (non-linear) controls</a:t>
              </a:r>
            </a:p>
            <a:p>
              <a:r>
                <a:rPr lang="en-US" sz="1200" i="1" dirty="0">
                  <a:latin typeface="Cambria Math" charset="0"/>
                  <a:ea typeface="Cambria Math" charset="0"/>
                  <a:cs typeface="Cambria Math" charset="0"/>
                </a:rPr>
                <a:t>the input </a:t>
              </a:r>
            </a:p>
          </p:txBody>
        </p:sp>
      </p:grpSp>
      <p:grpSp>
        <p:nvGrpSpPr>
          <p:cNvPr id="14" name="Group 13"/>
          <p:cNvGrpSpPr/>
          <p:nvPr/>
        </p:nvGrpSpPr>
        <p:grpSpPr>
          <a:xfrm>
            <a:off x="6255157" y="559949"/>
            <a:ext cx="1501140" cy="1985521"/>
            <a:chOff x="6812280" y="763270"/>
            <a:chExt cx="1501140" cy="1985521"/>
          </a:xfrm>
        </p:grpSpPr>
        <p:pic>
          <p:nvPicPr>
            <p:cNvPr id="15" name="Picture 14"/>
            <p:cNvPicPr>
              <a:picLocks noChangeAspect="1"/>
            </p:cNvPicPr>
            <p:nvPr/>
          </p:nvPicPr>
          <p:blipFill>
            <a:blip r:embed="rId4"/>
            <a:stretch>
              <a:fillRect/>
            </a:stretch>
          </p:blipFill>
          <p:spPr>
            <a:xfrm>
              <a:off x="6865620" y="763270"/>
              <a:ext cx="1447800" cy="1524000"/>
            </a:xfrm>
            <a:prstGeom prst="rect">
              <a:avLst/>
            </a:prstGeom>
          </p:spPr>
        </p:pic>
        <p:sp>
          <p:nvSpPr>
            <p:cNvPr id="16" name="TextBox 15"/>
            <p:cNvSpPr txBox="1"/>
            <p:nvPr/>
          </p:nvSpPr>
          <p:spPr>
            <a:xfrm>
              <a:off x="6829461" y="2061369"/>
              <a:ext cx="255198" cy="246221"/>
            </a:xfrm>
            <a:prstGeom prst="rect">
              <a:avLst/>
            </a:prstGeom>
            <a:noFill/>
          </p:spPr>
          <p:txBody>
            <a:bodyPr wrap="none" rtlCol="0">
              <a:spAutoFit/>
            </a:bodyPr>
            <a:lstStyle/>
            <a:p>
              <a:r>
                <a:rPr lang="en-US" sz="1000" dirty="0"/>
                <a:t>0</a:t>
              </a:r>
            </a:p>
          </p:txBody>
        </p:sp>
        <p:sp>
          <p:nvSpPr>
            <p:cNvPr id="20" name="TextBox 19"/>
            <p:cNvSpPr txBox="1"/>
            <p:nvPr/>
          </p:nvSpPr>
          <p:spPr>
            <a:xfrm>
              <a:off x="6812280" y="1013778"/>
              <a:ext cx="255198" cy="246221"/>
            </a:xfrm>
            <a:prstGeom prst="rect">
              <a:avLst/>
            </a:prstGeom>
            <a:noFill/>
          </p:spPr>
          <p:txBody>
            <a:bodyPr wrap="none" rtlCol="0">
              <a:spAutoFit/>
            </a:bodyPr>
            <a:lstStyle/>
            <a:p>
              <a:r>
                <a:rPr lang="en-US" sz="1000" dirty="0"/>
                <a:t>1</a:t>
              </a:r>
            </a:p>
          </p:txBody>
        </p:sp>
        <mc:AlternateContent xmlns:mc="http://schemas.openxmlformats.org/markup-compatibility/2006" xmlns:a14="http://schemas.microsoft.com/office/drawing/2010/main">
          <mc:Choice Requires="a14">
            <p:sp>
              <p:nvSpPr>
                <p:cNvPr id="21" name="Rectangle 20"/>
                <p:cNvSpPr/>
                <p:nvPr/>
              </p:nvSpPr>
              <p:spPr>
                <a:xfrm>
                  <a:off x="6896064" y="2309568"/>
                  <a:ext cx="1397000" cy="4392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𝜎</m:t>
                        </m:r>
                        <m:r>
                          <a:rPr lang="en-US" sz="1200" i="1">
                            <a:latin typeface="Cambria Math" charset="0"/>
                          </a:rPr>
                          <m:t>(</m:t>
                        </m:r>
                        <m:r>
                          <a:rPr lang="en-US" sz="1200" i="1">
                            <a:latin typeface="Cambria Math" charset="0"/>
                          </a:rPr>
                          <m:t>𝑥</m:t>
                        </m:r>
                        <m:r>
                          <a:rPr lang="en-US" sz="1200" i="1">
                            <a:latin typeface="Cambria Math" charset="0"/>
                          </a:rPr>
                          <m:t>)=</m:t>
                        </m:r>
                        <m:f>
                          <m:fPr>
                            <m:ctrlPr>
                              <a:rPr lang="bg-BG" sz="1200" i="1">
                                <a:latin typeface="Cambria Math" panose="02040503050406030204" pitchFamily="18" charset="0"/>
                              </a:rPr>
                            </m:ctrlPr>
                          </m:fPr>
                          <m:num>
                            <m:r>
                              <a:rPr lang="en-US" sz="1200" i="1">
                                <a:latin typeface="Cambria Math" charset="0"/>
                              </a:rPr>
                              <m:t>1</m:t>
                            </m:r>
                          </m:num>
                          <m:den>
                            <m:r>
                              <a:rPr lang="en-US" sz="1200" i="1">
                                <a:latin typeface="Cambria Math" charset="0"/>
                              </a:rPr>
                              <m:t>1−</m:t>
                            </m:r>
                            <m:sSup>
                              <m:sSupPr>
                                <m:ctrlPr>
                                  <a:rPr lang="en-US" sz="1200" i="1">
                                    <a:latin typeface="Cambria Math" panose="02040503050406030204" pitchFamily="18" charset="0"/>
                                  </a:rPr>
                                </m:ctrlPr>
                              </m:sSupPr>
                              <m:e>
                                <m:r>
                                  <a:rPr lang="en-US" sz="1200" i="1">
                                    <a:latin typeface="Cambria Math" charset="0"/>
                                  </a:rPr>
                                  <m:t>𝑒</m:t>
                                </m:r>
                              </m:e>
                              <m:sup>
                                <m:r>
                                  <a:rPr lang="en-US" sz="1200" i="1">
                                    <a:latin typeface="Cambria Math" charset="0"/>
                                  </a:rPr>
                                  <m:t>−</m:t>
                                </m:r>
                                <m:r>
                                  <a:rPr lang="en-US" sz="1200" i="1">
                                    <a:latin typeface="Cambria Math" charset="0"/>
                                  </a:rPr>
                                  <m:t>𝑥</m:t>
                                </m:r>
                              </m:sup>
                            </m:sSup>
                          </m:den>
                        </m:f>
                      </m:oMath>
                    </m:oMathPara>
                  </a14:m>
                  <a:endParaRPr lang="en-US" sz="1200" dirty="0"/>
                </a:p>
              </p:txBody>
            </p:sp>
          </mc:Choice>
          <mc:Fallback xmlns="">
            <p:sp>
              <p:nvSpPr>
                <p:cNvPr id="21" name="Rectangle 20"/>
                <p:cNvSpPr>
                  <a:spLocks noRot="1" noChangeAspect="1" noMove="1" noResize="1" noEditPoints="1" noAdjustHandles="1" noChangeArrowheads="1" noChangeShapeType="1" noTextEdit="1"/>
                </p:cNvSpPr>
                <p:nvPr/>
              </p:nvSpPr>
              <p:spPr>
                <a:xfrm>
                  <a:off x="6896064" y="2309568"/>
                  <a:ext cx="1397000" cy="439223"/>
                </a:xfrm>
                <a:prstGeom prst="rect">
                  <a:avLst/>
                </a:prstGeom>
                <a:blipFill rotWithShape="0">
                  <a:blip r:embed="rId5"/>
                  <a:stretch>
                    <a:fillRect/>
                  </a:stretch>
                </a:blipFill>
              </p:spPr>
              <p:txBody>
                <a:bodyPr/>
                <a:lstStyle/>
                <a:p>
                  <a:r>
                    <a:rPr lang="en-US">
                      <a:noFill/>
                    </a:rPr>
                    <a:t> </a:t>
                  </a:r>
                </a:p>
              </p:txBody>
            </p:sp>
          </mc:Fallback>
        </mc:AlternateContent>
      </p:grpSp>
      <p:grpSp>
        <p:nvGrpSpPr>
          <p:cNvPr id="22" name="Group 21"/>
          <p:cNvGrpSpPr/>
          <p:nvPr/>
        </p:nvGrpSpPr>
        <p:grpSpPr>
          <a:xfrm>
            <a:off x="6190595" y="2644479"/>
            <a:ext cx="1820691" cy="1915501"/>
            <a:chOff x="7055693" y="2502360"/>
            <a:chExt cx="1820691" cy="1915501"/>
          </a:xfrm>
        </p:grpSpPr>
        <p:pic>
          <p:nvPicPr>
            <p:cNvPr id="23" name="Picture 22"/>
            <p:cNvPicPr>
              <a:picLocks noChangeAspect="1"/>
            </p:cNvPicPr>
            <p:nvPr/>
          </p:nvPicPr>
          <p:blipFill>
            <a:blip r:embed="rId6"/>
            <a:stretch>
              <a:fillRect/>
            </a:stretch>
          </p:blipFill>
          <p:spPr>
            <a:xfrm>
              <a:off x="7204039" y="2502360"/>
              <a:ext cx="1524000" cy="1473200"/>
            </a:xfrm>
            <a:prstGeom prst="rect">
              <a:avLst/>
            </a:prstGeom>
          </p:spPr>
        </p:pic>
        <mc:AlternateContent xmlns:mc="http://schemas.openxmlformats.org/markup-compatibility/2006" xmlns:a14="http://schemas.microsoft.com/office/drawing/2010/main">
          <mc:Choice Requires="a14">
            <p:sp>
              <p:nvSpPr>
                <p:cNvPr id="26" name="Rectangle 25"/>
                <p:cNvSpPr/>
                <p:nvPr/>
              </p:nvSpPr>
              <p:spPr>
                <a:xfrm>
                  <a:off x="7055693" y="3975560"/>
                  <a:ext cx="1820691" cy="442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charset="0"/>
                              </a:rPr>
                              <m:t>tanh</m:t>
                            </m:r>
                            <m:r>
                              <a:rPr lang="en-US" sz="1200" i="1">
                                <a:latin typeface="Cambria Math" charset="0"/>
                              </a:rPr>
                              <m:t>(</m:t>
                            </m:r>
                            <m:r>
                              <a:rPr lang="en-US" sz="1200" i="1">
                                <a:latin typeface="Cambria Math" charset="0"/>
                              </a:rPr>
                              <m:t>𝑥</m:t>
                            </m:r>
                            <m:r>
                              <a:rPr lang="en-US" sz="1200" i="1">
                                <a:latin typeface="Cambria Math" charset="0"/>
                              </a:rPr>
                              <m:t>)</m:t>
                            </m:r>
                          </m:fName>
                          <m:e>
                            <m:r>
                              <a:rPr lang="en-US" sz="1200" i="1">
                                <a:latin typeface="Cambria Math" charset="0"/>
                              </a:rPr>
                              <m:t>=</m:t>
                            </m:r>
                            <m:f>
                              <m:fPr>
                                <m:ctrlPr>
                                  <a:rPr lang="en-US" sz="1200" i="1">
                                    <a:latin typeface="Cambria Math" panose="02040503050406030204" pitchFamily="18" charset="0"/>
                                  </a:rPr>
                                </m:ctrlPr>
                              </m:fPr>
                              <m:num>
                                <m:r>
                                  <a:rPr lang="en-US" sz="1200" i="1">
                                    <a:latin typeface="Cambria Math" charset="0"/>
                                  </a:rPr>
                                  <m:t>2</m:t>
                                </m:r>
                              </m:num>
                              <m:den>
                                <m:r>
                                  <a:rPr lang="en-US" sz="1200" i="1">
                                    <a:latin typeface="Cambria Math" charset="0"/>
                                  </a:rPr>
                                  <m:t>1+</m:t>
                                </m:r>
                                <m:sSup>
                                  <m:sSupPr>
                                    <m:ctrlPr>
                                      <a:rPr lang="en-US" sz="1200" i="1">
                                        <a:latin typeface="Cambria Math" panose="02040503050406030204" pitchFamily="18" charset="0"/>
                                      </a:rPr>
                                    </m:ctrlPr>
                                  </m:sSupPr>
                                  <m:e>
                                    <m:r>
                                      <a:rPr lang="en-US" sz="1200" i="1">
                                        <a:latin typeface="Cambria Math" charset="0"/>
                                      </a:rPr>
                                      <m:t>𝑒</m:t>
                                    </m:r>
                                  </m:e>
                                  <m:sup>
                                    <m:r>
                                      <a:rPr lang="en-US" sz="1200" i="1">
                                        <a:latin typeface="Cambria Math" charset="0"/>
                                      </a:rPr>
                                      <m:t>−2</m:t>
                                    </m:r>
                                    <m:r>
                                      <a:rPr lang="en-US" sz="1200" i="1">
                                        <a:latin typeface="Cambria Math" charset="0"/>
                                      </a:rPr>
                                      <m:t>𝑥</m:t>
                                    </m:r>
                                  </m:sup>
                                </m:sSup>
                              </m:den>
                            </m:f>
                            <m:r>
                              <a:rPr lang="en-US" sz="1200" i="1">
                                <a:latin typeface="Cambria Math" charset="0"/>
                              </a:rPr>
                              <m:t>−1 </m:t>
                            </m:r>
                          </m:e>
                        </m:func>
                      </m:oMath>
                    </m:oMathPara>
                  </a14:m>
                  <a:endParaRPr lang="en-US" sz="1200" dirty="0"/>
                </a:p>
              </p:txBody>
            </p:sp>
          </mc:Choice>
          <mc:Fallback xmlns="">
            <p:sp>
              <p:nvSpPr>
                <p:cNvPr id="26" name="Rectangle 25"/>
                <p:cNvSpPr>
                  <a:spLocks noRot="1" noChangeAspect="1" noMove="1" noResize="1" noEditPoints="1" noAdjustHandles="1" noChangeArrowheads="1" noChangeShapeType="1" noTextEdit="1"/>
                </p:cNvSpPr>
                <p:nvPr/>
              </p:nvSpPr>
              <p:spPr>
                <a:xfrm>
                  <a:off x="7055693" y="3975560"/>
                  <a:ext cx="1820691" cy="442301"/>
                </a:xfrm>
                <a:prstGeom prst="rect">
                  <a:avLst/>
                </a:prstGeom>
                <a:blipFill rotWithShape="0">
                  <a:blip r:embed="rId7"/>
                  <a:stretch>
                    <a:fillRect t="-27397" b="-46575"/>
                  </a:stretch>
                </a:blipFill>
              </p:spPr>
              <p:txBody>
                <a:bodyPr/>
                <a:lstStyle/>
                <a:p>
                  <a:r>
                    <a:rPr lang="en-US">
                      <a:noFill/>
                    </a:rPr>
                    <a:t> </a:t>
                  </a:r>
                </a:p>
              </p:txBody>
            </p:sp>
          </mc:Fallback>
        </mc:AlternateContent>
      </p:grpSp>
    </p:spTree>
    <p:extLst>
      <p:ext uri="{BB962C8B-B14F-4D97-AF65-F5344CB8AC3E}">
        <p14:creationId xmlns:p14="http://schemas.microsoft.com/office/powerpoint/2010/main" val="1725407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LSTM Cell– Input and Output Gates</a:t>
            </a:r>
          </a:p>
        </p:txBody>
      </p:sp>
      <p:pic>
        <p:nvPicPr>
          <p:cNvPr id="2" name="Picture 1"/>
          <p:cNvPicPr>
            <a:picLocks noChangeAspect="1"/>
          </p:cNvPicPr>
          <p:nvPr/>
        </p:nvPicPr>
        <p:blipFill>
          <a:blip r:embed="rId3"/>
          <a:stretch>
            <a:fillRect/>
          </a:stretch>
        </p:blipFill>
        <p:spPr>
          <a:xfrm>
            <a:off x="4245525" y="778808"/>
            <a:ext cx="4516359" cy="2817832"/>
          </a:xfrm>
          <a:prstGeom prst="rect">
            <a:avLst/>
          </a:prstGeom>
        </p:spPr>
      </p:pic>
      <p:sp>
        <p:nvSpPr>
          <p:cNvPr id="23" name="TextBox 22"/>
          <p:cNvSpPr txBox="1"/>
          <p:nvPr/>
        </p:nvSpPr>
        <p:spPr>
          <a:xfrm>
            <a:off x="119063" y="778808"/>
            <a:ext cx="3965257" cy="2862322"/>
          </a:xfrm>
          <a:prstGeom prst="rect">
            <a:avLst/>
          </a:prstGeom>
          <a:noFill/>
        </p:spPr>
        <p:txBody>
          <a:bodyPr wrap="square" rtlCol="0">
            <a:spAutoFit/>
          </a:bodyPr>
          <a:lstStyle/>
          <a:p>
            <a:pPr marL="285750" indent="-285750">
              <a:buFont typeface="Arial" charset="0"/>
              <a:buChar char="•"/>
            </a:pPr>
            <a:r>
              <a:rPr lang="en-US" dirty="0"/>
              <a:t>“gates” either allow information to pass or block it.</a:t>
            </a:r>
          </a:p>
          <a:p>
            <a:pPr marL="285750" indent="-285750">
              <a:buFont typeface="Arial" charset="0"/>
              <a:buChar char="•"/>
            </a:pPr>
            <a:r>
              <a:rPr lang="en-US" dirty="0"/>
              <a:t>Gate functions perform an affine transform followed by the </a:t>
            </a:r>
            <a:r>
              <a:rPr lang="en-US" b="1" dirty="0"/>
              <a:t>sigmoid </a:t>
            </a:r>
            <a:r>
              <a:rPr lang="en-US" dirty="0"/>
              <a:t>function, which squashes the input between 0 and 1. </a:t>
            </a:r>
          </a:p>
          <a:p>
            <a:pPr marL="285750" indent="-285750">
              <a:buFont typeface="Arial" charset="0"/>
              <a:buChar char="•"/>
            </a:pPr>
            <a:r>
              <a:rPr lang="en-US" dirty="0"/>
              <a:t>The output of the sigmoid is then used to perform a </a:t>
            </a:r>
            <a:r>
              <a:rPr lang="en-US" dirty="0" err="1"/>
              <a:t>componentwise</a:t>
            </a:r>
            <a:r>
              <a:rPr lang="en-US" dirty="0"/>
              <a:t> multiplication. This results in the “gating" effect:</a:t>
            </a:r>
          </a:p>
        </p:txBody>
      </p:sp>
      <mc:AlternateContent xmlns:mc="http://schemas.openxmlformats.org/markup-compatibility/2006" xmlns:a14="http://schemas.microsoft.com/office/drawing/2010/main">
        <mc:Choice Requires="a14">
          <p:sp>
            <p:nvSpPr>
              <p:cNvPr id="20" name="TextBox 19"/>
              <p:cNvSpPr txBox="1"/>
              <p:nvPr/>
            </p:nvSpPr>
            <p:spPr>
              <a:xfrm>
                <a:off x="119063" y="3918129"/>
                <a:ext cx="7998777" cy="584775"/>
              </a:xfrm>
              <a:prstGeom prst="rect">
                <a:avLst/>
              </a:prstGeom>
              <a:noFill/>
            </p:spPr>
            <p:txBody>
              <a:bodyPr wrap="square" rtlCol="0">
                <a:spAutoFit/>
              </a:bodyPr>
              <a:lstStyle/>
              <a:p>
                <a:pPr marL="742950" lvl="1" indent="-285750">
                  <a:buFont typeface="Arial" charset="0"/>
                  <a:buChar char="•"/>
                </a:pPr>
                <a:r>
                  <a:rPr lang="en-US" sz="1600" dirty="0"/>
                  <a:t>if </a:t>
                </a:r>
                <a14:m>
                  <m:oMath xmlns:m="http://schemas.openxmlformats.org/officeDocument/2006/math">
                    <m:r>
                      <a:rPr lang="en-US" sz="1600" b="0" i="1" smtClean="0">
                        <a:latin typeface="Cambria Math" charset="0"/>
                      </a:rPr>
                      <m:t>𝜎</m:t>
                    </m:r>
                    <m:r>
                      <a:rPr lang="en-US" sz="1600" b="0" i="1" smtClean="0">
                        <a:latin typeface="Cambria Math" charset="0"/>
                      </a:rPr>
                      <m:t>≃1⇒</m:t>
                    </m:r>
                    <m:r>
                      <a:rPr lang="en-US" sz="1600" b="0" i="1" smtClean="0">
                        <a:latin typeface="Cambria Math" charset="0"/>
                      </a:rPr>
                      <m:t>𝑔𝑎𝑡𝑒</m:t>
                    </m:r>
                    <m:r>
                      <a:rPr lang="en-US" sz="1600" b="0" i="1" smtClean="0">
                        <a:latin typeface="Cambria Math" charset="0"/>
                      </a:rPr>
                      <m:t> </m:t>
                    </m:r>
                    <m:r>
                      <a:rPr lang="en-US" sz="1600" b="0" i="1" smtClean="0">
                        <a:latin typeface="Cambria Math" charset="0"/>
                      </a:rPr>
                      <m:t>𝑖𝑠</m:t>
                    </m:r>
                    <m:r>
                      <a:rPr lang="en-US" sz="1600" b="0" i="1" smtClean="0">
                        <a:latin typeface="Cambria Math" charset="0"/>
                      </a:rPr>
                      <m:t> </m:t>
                    </m:r>
                    <m:r>
                      <a:rPr lang="en-US" sz="1600" b="0" i="1" smtClean="0">
                        <a:latin typeface="Cambria Math" charset="0"/>
                      </a:rPr>
                      <m:t>𝑜𝑝𝑒𝑛</m:t>
                    </m:r>
                    <m:r>
                      <a:rPr lang="en-US" sz="1600" b="0" i="1" smtClean="0">
                        <a:latin typeface="Cambria Math" charset="0"/>
                      </a:rPr>
                      <m:t>:</m:t>
                    </m:r>
                  </m:oMath>
                </a14:m>
                <a:r>
                  <a:rPr lang="en-US" sz="1600" dirty="0"/>
                  <a:t> it will have little effect on the input.</a:t>
                </a:r>
              </a:p>
              <a:p>
                <a:pPr marL="742950" lvl="1" indent="-285750">
                  <a:buFont typeface="Arial" charset="0"/>
                  <a:buChar char="•"/>
                </a:pPr>
                <a:r>
                  <a:rPr lang="en-US" sz="1600" dirty="0"/>
                  <a:t>if </a:t>
                </a:r>
                <a14:m>
                  <m:oMath xmlns:m="http://schemas.openxmlformats.org/officeDocument/2006/math">
                    <m:r>
                      <a:rPr lang="en-US" sz="1600" i="1">
                        <a:latin typeface="Cambria Math" charset="0"/>
                      </a:rPr>
                      <m:t>𝜎</m:t>
                    </m:r>
                    <m:r>
                      <a:rPr lang="en-US" sz="1600" i="1">
                        <a:latin typeface="Cambria Math" charset="0"/>
                      </a:rPr>
                      <m:t>≃0⇒</m:t>
                    </m:r>
                    <m:r>
                      <a:rPr lang="en-US" sz="1600" i="1">
                        <a:latin typeface="Cambria Math" charset="0"/>
                      </a:rPr>
                      <m:t>𝑔𝑎𝑡𝑒</m:t>
                    </m:r>
                    <m:r>
                      <a:rPr lang="en-US" sz="1600" i="1">
                        <a:latin typeface="Cambria Math" charset="0"/>
                      </a:rPr>
                      <m:t> </m:t>
                    </m:r>
                    <m:r>
                      <a:rPr lang="en-US" sz="1600" i="1">
                        <a:latin typeface="Cambria Math" charset="0"/>
                      </a:rPr>
                      <m:t>𝑖𝑠</m:t>
                    </m:r>
                    <m:r>
                      <a:rPr lang="en-US" sz="1600" i="1">
                        <a:latin typeface="Cambria Math" charset="0"/>
                      </a:rPr>
                      <m:t> </m:t>
                    </m:r>
                    <m:r>
                      <a:rPr lang="en-US" sz="1600" b="0" i="1" smtClean="0">
                        <a:latin typeface="Cambria Math" charset="0"/>
                      </a:rPr>
                      <m:t>𝑐𝑙𝑜𝑠𝑒𝑑</m:t>
                    </m:r>
                    <m:r>
                      <a:rPr lang="en-US" sz="1600" b="0" i="1" smtClean="0">
                        <a:latin typeface="Cambria Math" charset="0"/>
                      </a:rPr>
                      <m:t>:  </m:t>
                    </m:r>
                  </m:oMath>
                </a14:m>
                <a:r>
                  <a:rPr lang="en-US" sz="1600" dirty="0"/>
                  <a:t>it will block the input.</a:t>
                </a:r>
              </a:p>
            </p:txBody>
          </p:sp>
        </mc:Choice>
        <mc:Fallback xmlns="">
          <p:sp>
            <p:nvSpPr>
              <p:cNvPr id="20" name="TextBox 19"/>
              <p:cNvSpPr txBox="1">
                <a:spLocks noRot="1" noChangeAspect="1" noMove="1" noResize="1" noEditPoints="1" noAdjustHandles="1" noChangeArrowheads="1" noChangeShapeType="1" noTextEdit="1"/>
              </p:cNvSpPr>
              <p:nvPr/>
            </p:nvSpPr>
            <p:spPr>
              <a:xfrm>
                <a:off x="119063" y="3918129"/>
                <a:ext cx="7998777" cy="584775"/>
              </a:xfrm>
              <a:prstGeom prst="rect">
                <a:avLst/>
              </a:prstGeom>
              <a:blipFill rotWithShape="0">
                <a:blip r:embed="rId4"/>
                <a:stretch>
                  <a:fillRect t="-51042" b="-65625"/>
                </a:stretch>
              </a:blipFill>
            </p:spPr>
            <p:txBody>
              <a:bodyPr/>
              <a:lstStyle/>
              <a:p>
                <a:r>
                  <a:rPr lang="en-US">
                    <a:noFill/>
                  </a:rPr>
                  <a:t> </a:t>
                </a:r>
              </a:p>
            </p:txBody>
          </p:sp>
        </mc:Fallback>
      </mc:AlternateContent>
      <p:cxnSp>
        <p:nvCxnSpPr>
          <p:cNvPr id="22" name="Straight Connector 21"/>
          <p:cNvCxnSpPr/>
          <p:nvPr/>
        </p:nvCxnSpPr>
        <p:spPr>
          <a:xfrm flipV="1">
            <a:off x="3994944" y="1727200"/>
            <a:ext cx="2131536" cy="112776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94944" y="1727200"/>
            <a:ext cx="1847056" cy="44704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994400" y="1209041"/>
            <a:ext cx="650240" cy="27090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842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dirty="0"/>
              <a:t>LSTM</a:t>
            </a:r>
            <a:r>
              <a:rPr lang="en-US" altLang="x-none" sz="2800" b="1" dirty="0"/>
              <a:t>; </a:t>
            </a:r>
            <a:r>
              <a:rPr lang="en-US" altLang="x-none" sz="2800" b="1" i="1" dirty="0">
                <a:latin typeface="Cambria Math" charset="0"/>
                <a:ea typeface="Cambria Math" charset="0"/>
                <a:cs typeface="Cambria Math" charset="0"/>
              </a:rPr>
              <a:t>the math</a:t>
            </a:r>
          </a:p>
        </p:txBody>
      </p:sp>
      <p:pic>
        <p:nvPicPr>
          <p:cNvPr id="9" name="Picture 8"/>
          <p:cNvPicPr>
            <a:picLocks noChangeAspect="1"/>
          </p:cNvPicPr>
          <p:nvPr/>
        </p:nvPicPr>
        <p:blipFill>
          <a:blip r:embed="rId3"/>
          <a:stretch>
            <a:fillRect/>
          </a:stretch>
        </p:blipFill>
        <p:spPr>
          <a:xfrm>
            <a:off x="207340" y="1225239"/>
            <a:ext cx="3912589" cy="1900079"/>
          </a:xfrm>
          <a:prstGeom prst="rect">
            <a:avLst/>
          </a:prstGeom>
        </p:spPr>
      </p:pic>
      <p:grpSp>
        <p:nvGrpSpPr>
          <p:cNvPr id="63" name="Group 62"/>
          <p:cNvGrpSpPr/>
          <p:nvPr/>
        </p:nvGrpSpPr>
        <p:grpSpPr>
          <a:xfrm>
            <a:off x="995680" y="2152011"/>
            <a:ext cx="7620001" cy="2418990"/>
            <a:chOff x="995680" y="2152011"/>
            <a:chExt cx="7620001" cy="2418990"/>
          </a:xfrm>
        </p:grpSpPr>
        <mc:AlternateContent xmlns:mc="http://schemas.openxmlformats.org/markup-compatibility/2006" xmlns:a14="http://schemas.microsoft.com/office/drawing/2010/main">
          <mc:Choice Requires="a14">
            <p:sp>
              <p:nvSpPr>
                <p:cNvPr id="7" name="TextBox 6"/>
                <p:cNvSpPr txBox="1"/>
                <p:nvPr/>
              </p:nvSpPr>
              <p:spPr>
                <a:xfrm>
                  <a:off x="4541520" y="2152011"/>
                  <a:ext cx="4074161" cy="851387"/>
                </a:xfrm>
                <a:prstGeom prst="rect">
                  <a:avLst/>
                </a:prstGeom>
                <a:noFill/>
                <a:ln>
                  <a:solidFill>
                    <a:schemeClr val="accent2"/>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sub>
                            </m:sSub>
                          </m:num>
                          <m:den>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den>
                        </m:f>
                        <m:r>
                          <a:rPr lang="en-US" b="0" i="1" smtClean="0">
                            <a:latin typeface="Cambria Math" charset="0"/>
                          </a:rPr>
                          <m:t>= </m:t>
                        </m:r>
                        <m:f>
                          <m:fPr>
                            <m:ctrlPr>
                              <a:rPr lang="bg-BG" b="0" i="1" smtClean="0">
                                <a:latin typeface="Cambria Math" panose="02040503050406030204" pitchFamily="18" charset="0"/>
                              </a:rPr>
                            </m:ctrlPr>
                          </m:fPr>
                          <m:num>
                            <m:r>
                              <a:rPr lang="en-US" b="0" i="1" smtClean="0">
                                <a:latin typeface="Cambria Math" charset="0"/>
                              </a:rPr>
                              <m:t>𝑑</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𝑖</m:t>
                                </m:r>
                              </m:e>
                              <m:sub>
                                <m:r>
                                  <a:rPr lang="en-US" b="0" i="1" smtClean="0">
                                    <a:latin typeface="Cambria Math" charset="0"/>
                                  </a:rPr>
                                  <m:t>𝑡</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𝑡</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num>
                          <m:den>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den>
                        </m:f>
                        <m:r>
                          <a:rPr lang="en-US" b="0" i="1" smtClean="0">
                            <a:latin typeface="Cambria Math" charset="0"/>
                          </a:rPr>
                          <m:t>=0+1=1</m:t>
                        </m:r>
                      </m:oMath>
                    </m:oMathPara>
                  </a14:m>
                  <a:endParaRPr lang="en-US" b="0"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41520" y="2152011"/>
                  <a:ext cx="4074161" cy="851387"/>
                </a:xfrm>
                <a:prstGeom prst="rect">
                  <a:avLst/>
                </a:prstGeom>
                <a:blipFill rotWithShape="0">
                  <a:blip r:embed="rId4"/>
                  <a:stretch>
                    <a:fillRect/>
                  </a:stretch>
                </a:blipFill>
                <a:ln>
                  <a:solidFill>
                    <a:schemeClr val="accent2"/>
                  </a:solidFill>
                </a:ln>
              </p:spPr>
              <p:txBody>
                <a:bodyPr/>
                <a:lstStyle/>
                <a:p>
                  <a:r>
                    <a:rPr lang="en-US">
                      <a:noFill/>
                    </a:rPr>
                    <a:t> </a:t>
                  </a:r>
                </a:p>
              </p:txBody>
            </p:sp>
          </mc:Fallback>
        </mc:AlternateContent>
        <p:sp>
          <p:nvSpPr>
            <p:cNvPr id="10" name="Rectangle 9"/>
            <p:cNvSpPr/>
            <p:nvPr/>
          </p:nvSpPr>
          <p:spPr>
            <a:xfrm>
              <a:off x="995680" y="4201669"/>
              <a:ext cx="7457440" cy="369332"/>
            </a:xfrm>
            <a:prstGeom prst="rect">
              <a:avLst/>
            </a:prstGeom>
            <a:solidFill>
              <a:schemeClr val="accent1"/>
            </a:solidFill>
          </p:spPr>
          <p:txBody>
            <a:bodyPr wrap="square">
              <a:spAutoFit/>
            </a:bodyPr>
            <a:lstStyle/>
            <a:p>
              <a:r>
                <a:rPr lang="en-US"/>
                <a:t>This is the main goal of LSTM to avoid vanishing or exploding gradients</a:t>
              </a:r>
              <a:endParaRPr lang="en-US" dirty="0"/>
            </a:p>
          </p:txBody>
        </p:sp>
        <p:cxnSp>
          <p:nvCxnSpPr>
            <p:cNvPr id="12" name="Straight Arrow Connector 11"/>
            <p:cNvCxnSpPr>
              <a:endCxn id="7" idx="1"/>
            </p:cNvCxnSpPr>
            <p:nvPr/>
          </p:nvCxnSpPr>
          <p:spPr>
            <a:xfrm>
              <a:off x="2458720" y="2570480"/>
              <a:ext cx="2082800" cy="72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7" idx="2"/>
            </p:cNvCxnSpPr>
            <p:nvPr/>
          </p:nvCxnSpPr>
          <p:spPr>
            <a:xfrm flipH="1" flipV="1">
              <a:off x="6578601" y="3003398"/>
              <a:ext cx="15239" cy="11881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886330" y="441742"/>
            <a:ext cx="2428870" cy="369332"/>
          </a:xfrm>
          <a:prstGeom prst="rect">
            <a:avLst/>
          </a:prstGeom>
          <a:noFill/>
          <a:ln>
            <a:solidFill>
              <a:schemeClr val="accent2"/>
            </a:solidFill>
          </a:ln>
        </p:spPr>
        <p:txBody>
          <a:bodyPr wrap="none" rtlCol="0">
            <a:spAutoFit/>
          </a:bodyPr>
          <a:lstStyle/>
          <a:p>
            <a:r>
              <a:rPr lang="en-US" dirty="0"/>
              <a:t>How Much to update?</a:t>
            </a:r>
          </a:p>
        </p:txBody>
      </p:sp>
      <p:grpSp>
        <p:nvGrpSpPr>
          <p:cNvPr id="18432" name="Group 18431"/>
          <p:cNvGrpSpPr/>
          <p:nvPr/>
        </p:nvGrpSpPr>
        <p:grpSpPr>
          <a:xfrm>
            <a:off x="3576320" y="870151"/>
            <a:ext cx="4095527" cy="1069013"/>
            <a:chOff x="3576320" y="870151"/>
            <a:chExt cx="4095527" cy="1069013"/>
          </a:xfrm>
        </p:grpSpPr>
        <p:sp>
          <p:nvSpPr>
            <p:cNvPr id="44" name="TextBox 43"/>
            <p:cNvSpPr txBox="1"/>
            <p:nvPr/>
          </p:nvSpPr>
          <p:spPr>
            <a:xfrm>
              <a:off x="5922650" y="870151"/>
              <a:ext cx="1749197" cy="369332"/>
            </a:xfrm>
            <a:prstGeom prst="rect">
              <a:avLst/>
            </a:prstGeom>
            <a:noFill/>
            <a:ln>
              <a:solidFill>
                <a:schemeClr val="accent2"/>
              </a:solidFill>
            </a:ln>
          </p:spPr>
          <p:txBody>
            <a:bodyPr wrap="none" rtlCol="0">
              <a:spAutoFit/>
            </a:bodyPr>
            <a:lstStyle/>
            <a:p>
              <a:r>
                <a:rPr lang="en-US" dirty="0"/>
                <a:t>Gate Functions</a:t>
              </a:r>
            </a:p>
          </p:txBody>
        </p:sp>
        <p:cxnSp>
          <p:nvCxnSpPr>
            <p:cNvPr id="51" name="Straight Arrow Connector 50"/>
            <p:cNvCxnSpPr>
              <a:endCxn id="44" idx="1"/>
            </p:cNvCxnSpPr>
            <p:nvPr/>
          </p:nvCxnSpPr>
          <p:spPr>
            <a:xfrm flipV="1">
              <a:off x="3576320" y="1054817"/>
              <a:ext cx="2346330" cy="88434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cxnSp>
        <p:nvCxnSpPr>
          <p:cNvPr id="18438" name="Elbow Connector 18437"/>
          <p:cNvCxnSpPr>
            <a:stCxn id="9" idx="0"/>
            <a:endCxn id="36" idx="1"/>
          </p:cNvCxnSpPr>
          <p:nvPr/>
        </p:nvCxnSpPr>
        <p:spPr>
          <a:xfrm rot="5400000" flipH="1" flipV="1">
            <a:off x="3225567" y="-435523"/>
            <a:ext cx="598831" cy="2722695"/>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445" name="Group 18444"/>
          <p:cNvGrpSpPr/>
          <p:nvPr/>
        </p:nvGrpSpPr>
        <p:grpSpPr>
          <a:xfrm>
            <a:off x="207340" y="2991968"/>
            <a:ext cx="6029911" cy="965911"/>
            <a:chOff x="207340" y="2991968"/>
            <a:chExt cx="6029911" cy="965911"/>
          </a:xfrm>
        </p:grpSpPr>
        <p:sp>
          <p:nvSpPr>
            <p:cNvPr id="54" name="TextBox 53"/>
            <p:cNvSpPr txBox="1"/>
            <p:nvPr/>
          </p:nvSpPr>
          <p:spPr>
            <a:xfrm>
              <a:off x="207340" y="3311548"/>
              <a:ext cx="6029911" cy="646331"/>
            </a:xfrm>
            <a:prstGeom prst="rect">
              <a:avLst/>
            </a:prstGeom>
            <a:noFill/>
            <a:ln>
              <a:solidFill>
                <a:schemeClr val="accent2"/>
              </a:solidFill>
            </a:ln>
          </p:spPr>
          <p:txBody>
            <a:bodyPr wrap="square" rtlCol="0">
              <a:spAutoFit/>
            </a:bodyPr>
            <a:lstStyle/>
            <a:p>
              <a:r>
                <a:rPr lang="en-US" dirty="0"/>
                <a:t>Calculating the Next Hidden State; used in probability calculation of lang. model: </a:t>
              </a:r>
            </a:p>
          </p:txBody>
        </p:sp>
        <p:cxnSp>
          <p:nvCxnSpPr>
            <p:cNvPr id="55" name="Straight Arrow Connector 54"/>
            <p:cNvCxnSpPr/>
            <p:nvPr/>
          </p:nvCxnSpPr>
          <p:spPr>
            <a:xfrm flipH="1">
              <a:off x="1229360" y="2991968"/>
              <a:ext cx="5080" cy="30060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444" name="Rectangle 18443"/>
                <p:cNvSpPr/>
                <p:nvPr/>
              </p:nvSpPr>
              <p:spPr>
                <a:xfrm>
                  <a:off x="3020230" y="3626141"/>
                  <a:ext cx="2329035" cy="307777"/>
                </a:xfrm>
                <a:prstGeom prst="rect">
                  <a:avLst/>
                </a:prstGeom>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charset="0"/>
                              </a:rPr>
                              <m:t>𝑝</m:t>
                            </m:r>
                          </m:e>
                          <m:sub>
                            <m:r>
                              <a:rPr lang="en-US" sz="1400" i="1">
                                <a:latin typeface="Cambria Math" charset="0"/>
                              </a:rPr>
                              <m:t>𝑡</m:t>
                            </m:r>
                          </m:sub>
                        </m:sSub>
                        <m:r>
                          <a:rPr lang="en-US" sz="1400" i="1">
                            <a:latin typeface="Cambria Math" charset="0"/>
                          </a:rPr>
                          <m:t>=</m:t>
                        </m:r>
                        <m:r>
                          <a:rPr lang="en-US" sz="1400" i="1">
                            <a:latin typeface="Cambria Math" charset="0"/>
                          </a:rPr>
                          <m:t>𝑠𝑜𝑓𝑡𝑚𝑎𝑥</m:t>
                        </m:r>
                        <m:r>
                          <a:rPr lang="en-US" sz="1400" i="1">
                            <a:latin typeface="Cambria Math" charset="0"/>
                          </a:rPr>
                          <m:t>(</m:t>
                        </m:r>
                        <m:sSub>
                          <m:sSubPr>
                            <m:ctrlPr>
                              <a:rPr lang="en-US" sz="1400" i="1">
                                <a:latin typeface="Cambria Math" panose="02040503050406030204" pitchFamily="18" charset="0"/>
                              </a:rPr>
                            </m:ctrlPr>
                          </m:sSubPr>
                          <m:e>
                            <m:r>
                              <a:rPr lang="en-US" sz="1400" i="1">
                                <a:latin typeface="Cambria Math" charset="0"/>
                              </a:rPr>
                              <m:t>𝑊</m:t>
                            </m:r>
                          </m:e>
                          <m:sub>
                            <m:r>
                              <a:rPr lang="en-US" sz="1400" i="1">
                                <a:latin typeface="Cambria Math" charset="0"/>
                              </a:rPr>
                              <m:t>h𝑠</m:t>
                            </m:r>
                          </m:sub>
                        </m:sSub>
                        <m:sSub>
                          <m:sSubPr>
                            <m:ctrlPr>
                              <a:rPr lang="en-US" sz="1400" i="1">
                                <a:latin typeface="Cambria Math" panose="02040503050406030204" pitchFamily="18" charset="0"/>
                              </a:rPr>
                            </m:ctrlPr>
                          </m:sSubPr>
                          <m:e>
                            <m:r>
                              <a:rPr lang="en-US" sz="1400" i="1">
                                <a:latin typeface="Cambria Math" charset="0"/>
                              </a:rPr>
                              <m:t>h</m:t>
                            </m:r>
                          </m:e>
                          <m:sub>
                            <m:r>
                              <a:rPr lang="en-US" sz="1400" i="1">
                                <a:latin typeface="Cambria Math" charset="0"/>
                              </a:rPr>
                              <m:t>𝑡</m:t>
                            </m:r>
                          </m:sub>
                        </m:sSub>
                        <m:r>
                          <a:rPr lang="en-US" sz="1400" i="1">
                            <a:latin typeface="Cambria Math" charset="0"/>
                          </a:rPr>
                          <m:t>+</m:t>
                        </m:r>
                        <m:sSub>
                          <m:sSubPr>
                            <m:ctrlPr>
                              <a:rPr lang="en-US" sz="1400" i="1">
                                <a:latin typeface="Cambria Math" panose="02040503050406030204" pitchFamily="18" charset="0"/>
                              </a:rPr>
                            </m:ctrlPr>
                          </m:sSubPr>
                          <m:e>
                            <m:r>
                              <a:rPr lang="en-US" sz="1400" i="1">
                                <a:latin typeface="Cambria Math" charset="0"/>
                              </a:rPr>
                              <m:t>𝑏</m:t>
                            </m:r>
                          </m:e>
                          <m:sub>
                            <m:r>
                              <a:rPr lang="en-US" sz="1400" i="1">
                                <a:latin typeface="Cambria Math" charset="0"/>
                              </a:rPr>
                              <m:t>𝑠</m:t>
                            </m:r>
                          </m:sub>
                        </m:sSub>
                        <m:r>
                          <a:rPr lang="en-US" sz="1400" i="1">
                            <a:latin typeface="Cambria Math" charset="0"/>
                          </a:rPr>
                          <m:t>)</m:t>
                        </m:r>
                      </m:oMath>
                    </m:oMathPara>
                  </a14:m>
                  <a:endParaRPr lang="en-US" sz="1400" dirty="0"/>
                </a:p>
              </p:txBody>
            </p:sp>
          </mc:Choice>
          <mc:Fallback xmlns="">
            <p:sp>
              <p:nvSpPr>
                <p:cNvPr id="18444" name="Rectangle 18443"/>
                <p:cNvSpPr>
                  <a:spLocks noRot="1" noChangeAspect="1" noMove="1" noResize="1" noEditPoints="1" noAdjustHandles="1" noChangeArrowheads="1" noChangeShapeType="1" noTextEdit="1"/>
                </p:cNvSpPr>
                <p:nvPr/>
              </p:nvSpPr>
              <p:spPr>
                <a:xfrm>
                  <a:off x="3020230" y="3626141"/>
                  <a:ext cx="2329035" cy="307777"/>
                </a:xfrm>
                <a:prstGeom prst="rect">
                  <a:avLst/>
                </a:prstGeom>
                <a:blipFill rotWithShape="0">
                  <a:blip r:embed="rId5"/>
                  <a:stretch>
                    <a:fillRect b="-9615"/>
                  </a:stretch>
                </a:blipFill>
                <a:ln>
                  <a:solidFill>
                    <a:schemeClr val="accent2"/>
                  </a:solidFill>
                </a:ln>
              </p:spPr>
              <p:txBody>
                <a:bodyPr/>
                <a:lstStyle/>
                <a:p>
                  <a:r>
                    <a:rPr lang="en-US">
                      <a:noFill/>
                    </a:rPr>
                    <a:t> </a:t>
                  </a:r>
                </a:p>
              </p:txBody>
            </p:sp>
          </mc:Fallback>
        </mc:AlternateContent>
      </p:grpSp>
    </p:spTree>
    <p:extLst>
      <p:ext uri="{BB962C8B-B14F-4D97-AF65-F5344CB8AC3E}">
        <p14:creationId xmlns:p14="http://schemas.microsoft.com/office/powerpoint/2010/main" val="849447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Forget Gate</a:t>
            </a:r>
          </a:p>
        </p:txBody>
      </p:sp>
      <p:sp>
        <p:nvSpPr>
          <p:cNvPr id="3" name="Content Placeholder 2"/>
          <p:cNvSpPr>
            <a:spLocks noGrp="1"/>
          </p:cNvSpPr>
          <p:nvPr>
            <p:ph idx="1"/>
          </p:nvPr>
        </p:nvSpPr>
        <p:spPr>
          <a:xfrm>
            <a:off x="340592" y="1009332"/>
            <a:ext cx="8205304" cy="961708"/>
          </a:xfrm>
        </p:spPr>
        <p:txBody>
          <a:bodyPr/>
          <a:lstStyle/>
          <a:p>
            <a:pPr marL="342900" indent="-342900">
              <a:buFont typeface="Arial" charset="0"/>
              <a:buChar char="•"/>
            </a:pPr>
            <a:r>
              <a:rPr lang="en-US" sz="1800" dirty="0"/>
              <a:t>In most common variant of LSTM, a forget gate is added, so that the value of memory can be reset. We often would like to forget memory cell values after making an inference and no longer need the long term dependencies.</a:t>
            </a:r>
          </a:p>
        </p:txBody>
      </p:sp>
      <p:pic>
        <p:nvPicPr>
          <p:cNvPr id="4" name="Picture 3"/>
          <p:cNvPicPr>
            <a:picLocks noChangeAspect="1"/>
          </p:cNvPicPr>
          <p:nvPr/>
        </p:nvPicPr>
        <p:blipFill>
          <a:blip r:embed="rId2"/>
          <a:stretch>
            <a:fillRect/>
          </a:stretch>
        </p:blipFill>
        <p:spPr>
          <a:xfrm>
            <a:off x="665480" y="1971040"/>
            <a:ext cx="2931160" cy="1659307"/>
          </a:xfrm>
          <a:prstGeom prst="rect">
            <a:avLst/>
          </a:prstGeom>
        </p:spPr>
      </p:pic>
      <p:sp>
        <p:nvSpPr>
          <p:cNvPr id="5" name="TextBox 4"/>
          <p:cNvSpPr txBox="1"/>
          <p:nvPr/>
        </p:nvSpPr>
        <p:spPr>
          <a:xfrm>
            <a:off x="690880" y="2550160"/>
            <a:ext cx="2570480" cy="243840"/>
          </a:xfrm>
          <a:prstGeom prst="rect">
            <a:avLst/>
          </a:prstGeom>
          <a:noFill/>
          <a:ln>
            <a:solidFill>
              <a:schemeClr val="accent2"/>
            </a:solidFill>
          </a:ln>
        </p:spPr>
        <p:txBody>
          <a:bodyPr wrap="square" rtlCol="0">
            <a:spAutoFit/>
          </a:bodyPr>
          <a:lstStyle/>
          <a:p>
            <a:endParaRPr lang="en-US"/>
          </a:p>
        </p:txBody>
      </p:sp>
      <p:sp>
        <p:nvSpPr>
          <p:cNvPr id="6" name="TextBox 5"/>
          <p:cNvSpPr txBox="1"/>
          <p:nvPr/>
        </p:nvSpPr>
        <p:spPr>
          <a:xfrm>
            <a:off x="665480" y="3129280"/>
            <a:ext cx="2570480" cy="243840"/>
          </a:xfrm>
          <a:prstGeom prst="rect">
            <a:avLst/>
          </a:prstGeom>
          <a:noFill/>
          <a:ln>
            <a:solidFill>
              <a:schemeClr val="accent2"/>
            </a:solidFill>
          </a:ln>
        </p:spPr>
        <p:txBody>
          <a:bodyPr wrap="square" rtlCol="0">
            <a:spAutoFit/>
          </a:bodyPr>
          <a:lstStyle/>
          <a:p>
            <a:endParaRPr lang="en-US"/>
          </a:p>
        </p:txBody>
      </p:sp>
      <p:sp>
        <p:nvSpPr>
          <p:cNvPr id="7" name="TextBox 6"/>
          <p:cNvSpPr txBox="1"/>
          <p:nvPr/>
        </p:nvSpPr>
        <p:spPr>
          <a:xfrm>
            <a:off x="3921528" y="2174979"/>
            <a:ext cx="4775432" cy="276999"/>
          </a:xfrm>
          <a:prstGeom prst="rect">
            <a:avLst/>
          </a:prstGeom>
          <a:noFill/>
          <a:ln>
            <a:solidFill>
              <a:schemeClr val="accent2"/>
            </a:solidFill>
          </a:ln>
        </p:spPr>
        <p:txBody>
          <a:bodyPr wrap="square" rtlCol="0">
            <a:spAutoFit/>
          </a:bodyPr>
          <a:lstStyle/>
          <a:p>
            <a:r>
              <a:rPr lang="en-US" sz="1200" dirty="0"/>
              <a:t>Often a large bias to prevent the network from forgetting everything.</a:t>
            </a:r>
          </a:p>
        </p:txBody>
      </p:sp>
      <p:sp>
        <p:nvSpPr>
          <p:cNvPr id="8" name="Oval 7"/>
          <p:cNvSpPr/>
          <p:nvPr/>
        </p:nvSpPr>
        <p:spPr>
          <a:xfrm>
            <a:off x="2987040" y="2550160"/>
            <a:ext cx="274320" cy="24384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Curved Connector 9"/>
          <p:cNvCxnSpPr>
            <a:endCxn id="7" idx="1"/>
          </p:cNvCxnSpPr>
          <p:nvPr/>
        </p:nvCxnSpPr>
        <p:spPr>
          <a:xfrm flipV="1">
            <a:off x="3261360" y="2313479"/>
            <a:ext cx="660168" cy="35860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859280" y="3129280"/>
            <a:ext cx="274320" cy="24384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2900084" y="3727944"/>
            <a:ext cx="3703916" cy="461665"/>
          </a:xfrm>
          <a:prstGeom prst="rect">
            <a:avLst/>
          </a:prstGeom>
          <a:noFill/>
          <a:ln>
            <a:solidFill>
              <a:schemeClr val="accent2"/>
            </a:solidFill>
          </a:ln>
        </p:spPr>
        <p:txBody>
          <a:bodyPr wrap="square" rtlCol="0">
            <a:spAutoFit/>
          </a:bodyPr>
          <a:lstStyle/>
          <a:p>
            <a:r>
              <a:rPr lang="en-US" sz="1200" dirty="0"/>
              <a:t>Modulating </a:t>
            </a:r>
            <a:r>
              <a:rPr lang="en-US" sz="1200" i="1" dirty="0" err="1">
                <a:latin typeface="Cambria Math" charset="0"/>
                <a:ea typeface="Cambria Math" charset="0"/>
                <a:cs typeface="Cambria Math" charset="0"/>
              </a:rPr>
              <a:t>c</a:t>
            </a:r>
            <a:r>
              <a:rPr lang="en-US" sz="1200" i="1" baseline="-25000" dirty="0" err="1">
                <a:latin typeface="Cambria Math" charset="0"/>
                <a:ea typeface="Cambria Math" charset="0"/>
                <a:cs typeface="Cambria Math" charset="0"/>
              </a:rPr>
              <a:t>t</a:t>
            </a:r>
            <a:r>
              <a:rPr lang="en-US" sz="1200" dirty="0"/>
              <a:t> with </a:t>
            </a:r>
            <a:r>
              <a:rPr lang="en-US" sz="1200" i="1" dirty="0" err="1">
                <a:latin typeface="Cambria Math" charset="0"/>
                <a:ea typeface="Cambria Math" charset="0"/>
                <a:cs typeface="Cambria Math" charset="0"/>
              </a:rPr>
              <a:t>f</a:t>
            </a:r>
            <a:r>
              <a:rPr lang="en-US" sz="1200" i="1" baseline="-25000" dirty="0" err="1">
                <a:latin typeface="Cambria Math" charset="0"/>
                <a:ea typeface="Cambria Math" charset="0"/>
                <a:cs typeface="Cambria Math" charset="0"/>
              </a:rPr>
              <a:t>t</a:t>
            </a:r>
            <a:r>
              <a:rPr lang="en-US" sz="1200" dirty="0"/>
              <a:t> enables the network to easily clear it memory when justified by setting </a:t>
            </a:r>
            <a:r>
              <a:rPr lang="en-US" sz="1200" i="1" dirty="0">
                <a:latin typeface="Cambria Math" charset="0"/>
                <a:ea typeface="Cambria Math" charset="0"/>
                <a:cs typeface="Cambria Math" charset="0"/>
              </a:rPr>
              <a:t>f-gate</a:t>
            </a:r>
            <a:r>
              <a:rPr lang="en-US" sz="1200" dirty="0"/>
              <a:t> to </a:t>
            </a:r>
            <a:r>
              <a:rPr lang="en-US" sz="1200" i="1" dirty="0">
                <a:latin typeface="Cambria Math" charset="0"/>
                <a:ea typeface="Cambria Math" charset="0"/>
                <a:cs typeface="Cambria Math" charset="0"/>
              </a:rPr>
              <a:t>0</a:t>
            </a:r>
            <a:r>
              <a:rPr lang="en-US" sz="1200" dirty="0"/>
              <a:t>.</a:t>
            </a:r>
            <a:endParaRPr lang="en-US" sz="1200" baseline="-25000" dirty="0"/>
          </a:p>
        </p:txBody>
      </p:sp>
      <p:cxnSp>
        <p:nvCxnSpPr>
          <p:cNvPr id="18" name="Curved Connector 17"/>
          <p:cNvCxnSpPr>
            <a:stCxn id="16" idx="4"/>
            <a:endCxn id="17" idx="1"/>
          </p:cNvCxnSpPr>
          <p:nvPr/>
        </p:nvCxnSpPr>
        <p:spPr>
          <a:xfrm rot="16200000" flipH="1">
            <a:off x="2155434" y="3214126"/>
            <a:ext cx="585657" cy="90364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403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LSTM RNN 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560" y="530606"/>
            <a:ext cx="8006080" cy="4090607"/>
          </a:xfrm>
          <a:prstGeom prst="rect">
            <a:avLst/>
          </a:prstGeom>
        </p:spPr>
      </p:pic>
      <p:sp>
        <p:nvSpPr>
          <p:cNvPr id="1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Handwriting Recognition by Alex Graves</a:t>
            </a:r>
          </a:p>
        </p:txBody>
      </p:sp>
    </p:spTree>
    <p:extLst>
      <p:ext uri="{BB962C8B-B14F-4D97-AF65-F5344CB8AC3E}">
        <p14:creationId xmlns:p14="http://schemas.microsoft.com/office/powerpoint/2010/main" val="106590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6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by Word Computation of Probabilities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073468"/>
              </a:xfrm>
            </p:spPr>
            <p:txBody>
              <a:bodyPr/>
              <a:lstStyle/>
              <a:p>
                <a:pPr marL="342900" indent="-342900">
                  <a:buFont typeface="Arial" charset="0"/>
                  <a:buChar char="•"/>
                </a:pPr>
                <a:r>
                  <a:rPr lang="en-US" sz="1800" dirty="0"/>
                  <a:t>Consider we are calculating probability of a sentence of length T being natural where the sentence is formed by words sequences: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1</m:t>
                        </m:r>
                      </m:sub>
                    </m:sSub>
                    <m:r>
                      <a:rPr lang="en-US" sz="1800" b="0" i="1" smtClean="0">
                        <a:latin typeface="Cambria Math" charset="0"/>
                      </a:rPr>
                      <m:t>, </m:t>
                    </m:r>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2</m:t>
                        </m:r>
                      </m:sub>
                    </m:sSub>
                    <m:r>
                      <a:rPr lang="en-US" sz="1800" b="0" i="1" smtClean="0">
                        <a:latin typeface="Cambria Math" charset="0"/>
                      </a:rPr>
                      <m:t>, …,</m:t>
                    </m:r>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𝑇</m:t>
                        </m:r>
                      </m:sub>
                    </m:sSub>
                    <m:r>
                      <a:rPr lang="en-US" sz="1800" b="0" i="1" smtClean="0">
                        <a:latin typeface="Cambria Math" charset="0"/>
                      </a:rPr>
                      <m:t>.</m:t>
                    </m:r>
                    <m:r>
                      <a:rPr lang="en-US" sz="1800" i="1" smtClean="0">
                        <a:latin typeface="Cambria Math" charset="0"/>
                      </a:rPr>
                      <m:t> </m:t>
                    </m:r>
                  </m:oMath>
                </a14:m>
                <a:r>
                  <a:rPr lang="en-US" sz="1800" dirty="0"/>
                  <a:t>We should this formally 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073468"/>
              </a:xfrm>
              <a:blipFill rotWithShape="0">
                <a:blip r:embed="rId2"/>
                <a:stretch>
                  <a:fillRect l="-520" t="-7386" r="-29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244017" y="1974663"/>
                <a:ext cx="4390848" cy="91358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𝑃</m:t>
                      </m:r>
                      <m:d>
                        <m:dPr>
                          <m:ctrlPr>
                            <a:rPr lang="en-US" sz="1400" i="1">
                              <a:latin typeface="Cambria Math" panose="02040503050406030204" pitchFamily="18" charset="0"/>
                            </a:rPr>
                          </m:ctrlPr>
                        </m:dPr>
                        <m:e>
                          <m:r>
                            <a:rPr lang="en-US" sz="1400" i="1">
                              <a:latin typeface="Cambria Math" charset="0"/>
                            </a:rPr>
                            <m:t>𝐸</m:t>
                          </m:r>
                          <m:r>
                            <a:rPr lang="en-US" sz="1400" i="1">
                              <a:latin typeface="Cambria Math" charset="0"/>
                            </a:rPr>
                            <m:t>)=</m:t>
                          </m:r>
                          <m:r>
                            <a:rPr lang="en-US" sz="1400" i="1">
                              <a:latin typeface="Cambria Math" charset="0"/>
                            </a:rPr>
                            <m:t>𝑃</m:t>
                          </m:r>
                          <m:r>
                            <a:rPr lang="en-US" sz="1400" i="1">
                              <a:latin typeface="Cambria Math" charset="0"/>
                            </a:rPr>
                            <m:t>(|</m:t>
                          </m:r>
                          <m:r>
                            <a:rPr lang="en-US" sz="1400" i="1">
                              <a:latin typeface="Cambria Math" charset="0"/>
                            </a:rPr>
                            <m:t>𝐸</m:t>
                          </m:r>
                        </m:e>
                        <m:e>
                          <m:r>
                            <a:rPr lang="en-US" sz="1400" i="1">
                              <a:latin typeface="Cambria Math" charset="0"/>
                            </a:rPr>
                            <m:t>=</m:t>
                          </m:r>
                          <m:r>
                            <a:rPr lang="en-US" sz="1400" i="1">
                              <a:latin typeface="Cambria Math" charset="0"/>
                            </a:rPr>
                            <m:t>𝑇</m:t>
                          </m:r>
                          <m:r>
                            <a:rPr lang="en-US" sz="1400" i="1">
                              <a:latin typeface="Cambria Math" charset="0"/>
                            </a:rPr>
                            <m:t>, </m:t>
                          </m:r>
                          <m:sSubSup>
                            <m:sSubSupPr>
                              <m:ctrlPr>
                                <a:rPr lang="en-US" sz="1400" i="1">
                                  <a:latin typeface="Cambria Math" panose="02040503050406030204" pitchFamily="18" charset="0"/>
                                </a:rPr>
                              </m:ctrlPr>
                            </m:sSubSupPr>
                            <m:e>
                              <m:r>
                                <a:rPr lang="en-US" sz="1400" i="1">
                                  <a:latin typeface="Cambria Math" charset="0"/>
                                </a:rPr>
                                <m:t>𝑒</m:t>
                              </m:r>
                            </m:e>
                            <m:sub>
                              <m:r>
                                <a:rPr lang="en-US" sz="1400" i="1">
                                  <a:latin typeface="Cambria Math" charset="0"/>
                                </a:rPr>
                                <m:t>1</m:t>
                              </m:r>
                            </m:sub>
                            <m:sup>
                              <m:r>
                                <a:rPr lang="en-US" sz="1400" i="1">
                                  <a:latin typeface="Cambria Math" charset="0"/>
                                </a:rPr>
                                <m:t>𝑇</m:t>
                              </m:r>
                            </m:sup>
                          </m:sSubSup>
                        </m:e>
                      </m:d>
                      <m:r>
                        <a:rPr lang="en-US" sz="1400" i="1">
                          <a:latin typeface="Cambria Math" charset="0"/>
                        </a:rPr>
                        <m:t>=</m:t>
                      </m:r>
                      <m:nary>
                        <m:naryPr>
                          <m:chr m:val="∏"/>
                          <m:ctrlPr>
                            <a:rPr lang="is-IS" sz="1400" i="1">
                              <a:latin typeface="Cambria Math" panose="02040503050406030204" pitchFamily="18" charset="0"/>
                            </a:rPr>
                          </m:ctrlPr>
                        </m:naryPr>
                        <m:sub>
                          <m:r>
                            <m:rPr>
                              <m:brk m:alnAt="23"/>
                            </m:rPr>
                            <a:rPr lang="en-US" sz="1400" i="1">
                              <a:latin typeface="Cambria Math" charset="0"/>
                            </a:rPr>
                            <m:t>𝑡</m:t>
                          </m:r>
                          <m:r>
                            <a:rPr lang="en-US" sz="1400" i="1">
                              <a:latin typeface="Cambria Math" charset="0"/>
                            </a:rPr>
                            <m:t>=1</m:t>
                          </m:r>
                        </m:sub>
                        <m:sup>
                          <m:r>
                            <a:rPr lang="en-US" sz="1400" i="1">
                              <a:latin typeface="Cambria Math" charset="0"/>
                            </a:rPr>
                            <m:t>𝑇</m:t>
                          </m:r>
                          <m:r>
                            <a:rPr lang="en-US" sz="1400" i="1">
                              <a:latin typeface="Cambria Math" charset="0"/>
                            </a:rPr>
                            <m:t>+1</m:t>
                          </m:r>
                        </m:sup>
                        <m:e>
                          <m:r>
                            <a:rPr lang="en-US" sz="1400" i="1">
                              <a:latin typeface="Cambria Math" charset="0"/>
                            </a:rPr>
                            <m:t>𝑃</m:t>
                          </m:r>
                          <m:d>
                            <m:dPr>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charset="0"/>
                                    </a:rPr>
                                    <m:t>𝑒</m:t>
                                  </m:r>
                                </m:e>
                                <m:sub>
                                  <m:r>
                                    <a:rPr lang="en-US" sz="1400" i="1">
                                      <a:latin typeface="Cambria Math" charset="0"/>
                                    </a:rPr>
                                    <m:t>𝑡</m:t>
                                  </m:r>
                                </m:sub>
                              </m:sSub>
                            </m:e>
                          </m:d>
                          <m:sSubSup>
                            <m:sSubSupPr>
                              <m:ctrlPr>
                                <a:rPr lang="en-US" sz="1400" i="1">
                                  <a:latin typeface="Cambria Math" panose="02040503050406030204" pitchFamily="18" charset="0"/>
                                </a:rPr>
                              </m:ctrlPr>
                            </m:sSubSupPr>
                            <m:e>
                              <m:r>
                                <a:rPr lang="en-US" sz="1400" i="1">
                                  <a:latin typeface="Cambria Math" charset="0"/>
                                </a:rPr>
                                <m:t>𝑒</m:t>
                              </m:r>
                            </m:e>
                            <m:sub>
                              <m:r>
                                <a:rPr lang="en-US" sz="1400" i="1">
                                  <a:latin typeface="Cambria Math" charset="0"/>
                                </a:rPr>
                                <m:t>1</m:t>
                              </m:r>
                            </m:sub>
                            <m:sup>
                              <m:r>
                                <a:rPr lang="en-US" sz="1400" i="1">
                                  <a:latin typeface="Cambria Math" charset="0"/>
                                </a:rPr>
                                <m:t>𝑡</m:t>
                              </m:r>
                              <m:r>
                                <a:rPr lang="en-US" sz="1400" i="1">
                                  <a:latin typeface="Cambria Math" charset="0"/>
                                </a:rPr>
                                <m:t>−1</m:t>
                              </m:r>
                            </m:sup>
                          </m:sSubSup>
                          <m:r>
                            <a:rPr lang="en-US" sz="1400" i="1">
                              <a:latin typeface="Cambria Math" charset="0"/>
                            </a:rPr>
                            <m:t>)</m:t>
                          </m:r>
                          <m:r>
                            <a:rPr lang="en-US" sz="1400" b="0" i="1" smtClean="0">
                              <a:latin typeface="Cambria Math" charset="0"/>
                            </a:rPr>
                            <m:t> </m:t>
                          </m:r>
                        </m:e>
                      </m:nary>
                    </m:oMath>
                  </m:oMathPara>
                </a14:m>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rPr>
                        <m:t>𝑇</m:t>
                      </m:r>
                      <m:r>
                        <a:rPr lang="en-US" sz="1400" b="0" i="1" smtClean="0">
                          <a:latin typeface="Cambria Math" charset="0"/>
                        </a:rPr>
                        <m:t>=3 ∴</m:t>
                      </m:r>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3</m:t>
                              </m:r>
                            </m:sub>
                          </m:sSub>
                        </m:e>
                      </m:d>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e>
                      </m:d>
                      <m:r>
                        <a:rPr lang="en-US" sz="1400" b="0" i="1" smtClean="0">
                          <a:latin typeface="Cambria Math" charset="0"/>
                          <a:ea typeface="Cambria Math" charset="0"/>
                          <a:cs typeface="Cambria Math" charset="0"/>
                        </a:rPr>
                        <m:t>𝑃</m:t>
                      </m:r>
                      <m:d>
                        <m:dPr>
                          <m:endChr m:val="|"/>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e>
                      </m:d>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𝑒</m:t>
                      </m:r>
                      <m:r>
                        <a:rPr lang="en-US" sz="1400" b="0" i="1" smtClean="0">
                          <a:latin typeface="Cambria Math" charset="0"/>
                          <a:ea typeface="Cambria Math" charset="0"/>
                          <a:cs typeface="Cambria Math" charset="0"/>
                        </a:rPr>
                        <m:t>_3|</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r>
                        <a:rPr lang="en-US" sz="1400" b="0" i="1" smtClean="0">
                          <a:latin typeface="Cambria Math" charset="0"/>
                          <a:ea typeface="Cambria Math" charset="0"/>
                          <a:cs typeface="Cambria Math" charset="0"/>
                        </a:rPr>
                        <m:t>) </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244017" y="1974663"/>
                <a:ext cx="4390848" cy="913583"/>
              </a:xfrm>
              <a:prstGeom prst="rect">
                <a:avLst/>
              </a:prstGeom>
              <a:blipFill rotWithShape="0">
                <a:blip r:embed="rId3"/>
                <a:stretch>
                  <a:fillRect b="-35526"/>
                </a:stretch>
              </a:blipFill>
              <a:ln>
                <a:solidFill>
                  <a:schemeClr val="accent1"/>
                </a:solidFill>
              </a:ln>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408076" y="3048131"/>
            <a:ext cx="4062730" cy="1730867"/>
          </a:xfrm>
          <a:prstGeom prst="rect">
            <a:avLst/>
          </a:prstGeom>
        </p:spPr>
      </p:pic>
    </p:spTree>
    <p:extLst>
      <p:ext uri="{BB962C8B-B14F-4D97-AF65-F5344CB8AC3E}">
        <p14:creationId xmlns:p14="http://schemas.microsoft.com/office/powerpoint/2010/main" val="12603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Encoder-Decoder Models</a:t>
            </a:r>
          </a:p>
        </p:txBody>
      </p:sp>
    </p:spTree>
    <p:extLst>
      <p:ext uri="{BB962C8B-B14F-4D97-AF65-F5344CB8AC3E}">
        <p14:creationId xmlns:p14="http://schemas.microsoft.com/office/powerpoint/2010/main" val="1114884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Translation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2688908"/>
              </a:xfrm>
            </p:spPr>
            <p:txBody>
              <a:bodyPr/>
              <a:lstStyle/>
              <a:p>
                <a:r>
                  <a:rPr lang="en-US" sz="1800" dirty="0"/>
                  <a:t>To perform translation we need to solve blow problems:</a:t>
                </a:r>
              </a:p>
              <a:p>
                <a:pPr marL="342900" indent="-342900">
                  <a:buFont typeface="Arial" charset="0"/>
                  <a:buChar char="•"/>
                </a:pPr>
                <a:r>
                  <a:rPr lang="en-US" sz="1800" b="1" dirty="0"/>
                  <a:t>Modeling: </a:t>
                </a:r>
                <a:r>
                  <a:rPr lang="en-US" sz="1600" dirty="0"/>
                  <a:t>First, we need to decide what our model </a:t>
                </a:r>
                <a14:m>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r>
                          <a:rPr lang="en-US" sz="1600" i="1">
                            <a:latin typeface="Cambria Math" charset="0"/>
                          </a:rPr>
                          <m:t>𝐸</m:t>
                        </m:r>
                      </m:e>
                      <m:e>
                        <m:r>
                          <a:rPr lang="en-US" sz="1600" i="1">
                            <a:latin typeface="Cambria Math" charset="0"/>
                          </a:rPr>
                          <m:t>𝐹</m:t>
                        </m:r>
                        <m:r>
                          <a:rPr lang="en-US" sz="1600" i="1">
                            <a:latin typeface="Cambria Math" charset="0"/>
                          </a:rPr>
                          <m:t>;</m:t>
                        </m:r>
                        <m:r>
                          <a:rPr lang="en-US" sz="1600" i="1">
                            <a:latin typeface="Cambria Math" charset="0"/>
                          </a:rPr>
                          <m:t>𝜃</m:t>
                        </m:r>
                      </m:e>
                    </m:d>
                    <m:r>
                      <a:rPr lang="en-US" sz="1600" i="1">
                        <a:latin typeface="Cambria Math" charset="0"/>
                      </a:rPr>
                      <m:t> </m:t>
                    </m:r>
                  </m:oMath>
                </a14:m>
                <a:r>
                  <a:rPr lang="en-US" sz="1600" dirty="0"/>
                  <a:t>will look like. What parameters will it have, and how will the parameters specify a probability distribution?</a:t>
                </a:r>
              </a:p>
              <a:p>
                <a:pPr marL="342900" indent="-342900">
                  <a:buFont typeface="Arial" charset="0"/>
                  <a:buChar char="•"/>
                </a:pPr>
                <a:r>
                  <a:rPr lang="en-US" sz="1800" b="1" dirty="0"/>
                  <a:t>Learning: </a:t>
                </a:r>
                <a:r>
                  <a:rPr lang="en-US" sz="1600" dirty="0"/>
                  <a:t>Learning: Next, we need a method to learn appropriate values for parameters from training data.</a:t>
                </a:r>
              </a:p>
              <a:p>
                <a:pPr marL="342900" indent="-342900">
                  <a:buFont typeface="Arial" charset="0"/>
                  <a:buChar char="•"/>
                </a:pPr>
                <a:r>
                  <a:rPr lang="en-US" sz="1800" b="1" dirty="0"/>
                  <a:t>Search:</a:t>
                </a:r>
                <a:r>
                  <a:rPr lang="en-US" sz="1800" dirty="0"/>
                  <a:t> </a:t>
                </a:r>
                <a:r>
                  <a:rPr lang="en-US" sz="1600" dirty="0"/>
                  <a:t>Finally, we need to solve the problem of finding the most probable sentence (solving “</a:t>
                </a:r>
                <a:r>
                  <a:rPr lang="en-US" sz="1600" dirty="0" err="1"/>
                  <a:t>argmax</a:t>
                </a:r>
                <a:r>
                  <a:rPr lang="en-US" sz="1600" dirty="0"/>
                  <a:t>"). This process of searching for the best hypothesis and is often called decoding.</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2688908"/>
              </a:xfrm>
              <a:blipFill rotWithShape="0">
                <a:blip r:embed="rId2"/>
                <a:stretch>
                  <a:fillRect l="-669" t="-1361" r="-669"/>
                </a:stretch>
              </a:blipFill>
            </p:spPr>
            <p:txBody>
              <a:bodyPr/>
              <a:lstStyle/>
              <a:p>
                <a:r>
                  <a:rPr lang="en-US">
                    <a:noFill/>
                  </a:rPr>
                  <a:t> </a:t>
                </a:r>
              </a:p>
            </p:txBody>
          </p:sp>
        </mc:Fallback>
      </mc:AlternateContent>
    </p:spTree>
    <p:extLst>
      <p:ext uri="{BB962C8B-B14F-4D97-AF65-F5344CB8AC3E}">
        <p14:creationId xmlns:p14="http://schemas.microsoft.com/office/powerpoint/2010/main" val="1639044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Translation: Inferring a Sequence from another</a:t>
            </a:r>
          </a:p>
        </p:txBody>
      </p:sp>
      <p:sp>
        <p:nvSpPr>
          <p:cNvPr id="2" name="Rectangle 1"/>
          <p:cNvSpPr/>
          <p:nvPr/>
        </p:nvSpPr>
        <p:spPr>
          <a:xfrm>
            <a:off x="4167377" y="4648352"/>
            <a:ext cx="1246079" cy="246221"/>
          </a:xfrm>
          <a:prstGeom prst="rect">
            <a:avLst/>
          </a:prstGeom>
        </p:spPr>
        <p:txBody>
          <a:bodyPr wrap="square">
            <a:spAutoFit/>
          </a:bodyPr>
          <a:lstStyle/>
          <a:p>
            <a:r>
              <a:rPr lang="en-US" sz="1000" dirty="0">
                <a:hlinkClick r:id="rId3"/>
              </a:rPr>
              <a:t>http://opennmt.net/</a:t>
            </a:r>
            <a:endParaRPr lang="en-US" sz="1000" dirty="0"/>
          </a:p>
        </p:txBody>
      </p:sp>
      <p:pic>
        <p:nvPicPr>
          <p:cNvPr id="1026" name="Picture 2" descr="http://opennmt.github.io/simple-att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515" y="2027203"/>
            <a:ext cx="5729804" cy="2621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19062" y="778809"/>
                <a:ext cx="8069897" cy="1477328"/>
              </a:xfrm>
              <a:prstGeom prst="rect">
                <a:avLst/>
              </a:prstGeom>
              <a:noFill/>
            </p:spPr>
            <p:txBody>
              <a:bodyPr wrap="square" rtlCol="0">
                <a:spAutoFit/>
              </a:bodyPr>
              <a:lstStyle/>
              <a:p>
                <a:pPr marL="285750" indent="-285750">
                  <a:buFont typeface="Arial" charset="0"/>
                  <a:buChar char="•"/>
                </a:pPr>
                <a:r>
                  <a:rPr lang="en-US" dirty="0"/>
                  <a:t>We still intend to calculate </a:t>
                </a:r>
                <a14:m>
                  <m:oMath xmlns:m="http://schemas.openxmlformats.org/officeDocument/2006/math">
                    <m:r>
                      <a:rPr lang="en-US" i="1">
                        <a:latin typeface="Cambria Math" charset="0"/>
                      </a:rPr>
                      <m:t>𝑃</m:t>
                    </m:r>
                    <m:r>
                      <a:rPr lang="en-US" b="0" i="1" smtClean="0">
                        <a:latin typeface="Cambria Math" charset="0"/>
                      </a:rPr>
                      <m:t>(</m:t>
                    </m:r>
                    <m:r>
                      <a:rPr lang="en-US" b="0" i="1" smtClean="0">
                        <a:latin typeface="Cambria Math" charset="0"/>
                      </a:rPr>
                      <m:t>𝐸</m:t>
                    </m:r>
                    <m:r>
                      <a:rPr lang="en-US" b="0" i="1" smtClean="0">
                        <a:latin typeface="Cambria Math" charset="0"/>
                      </a:rPr>
                      <m:t>;</m:t>
                    </m:r>
                    <m:r>
                      <a:rPr lang="en-US" b="0" i="1" smtClean="0">
                        <a:latin typeface="Cambria Math" charset="0"/>
                      </a:rPr>
                      <m:t>𝜃</m:t>
                    </m:r>
                    <m:r>
                      <a:rPr lang="en-US" b="0" i="1" smtClean="0">
                        <a:latin typeface="Cambria Math" charset="0"/>
                      </a:rPr>
                      <m:t>)</m:t>
                    </m:r>
                  </m:oMath>
                </a14:m>
                <a:r>
                  <a:rPr lang="en-US" dirty="0"/>
                  <a:t>, but before doing so we would like to calculate the initial state of the target model based on another RNN over the surce sentence </a:t>
                </a:r>
                <a14:m>
                  <m:oMath xmlns:m="http://schemas.openxmlformats.org/officeDocument/2006/math">
                    <m:r>
                      <a:rPr lang="en-US" b="0" i="1" smtClean="0">
                        <a:latin typeface="Cambria Math" charset="0"/>
                      </a:rPr>
                      <m:t>𝐹</m:t>
                    </m:r>
                  </m:oMath>
                </a14:m>
                <a:r>
                  <a:rPr lang="en-US" dirty="0"/>
                  <a:t>.</a:t>
                </a:r>
              </a:p>
              <a:p>
                <a:pPr marL="285750" indent="-285750">
                  <a:buFont typeface="Arial" charset="0"/>
                  <a:buChar char="•"/>
                </a:pPr>
                <a:r>
                  <a:rPr lang="en-US" dirty="0"/>
                  <a:t>First RNN ”encodes” source sentence </a:t>
                </a:r>
                <a14:m>
                  <m:oMath xmlns:m="http://schemas.openxmlformats.org/officeDocument/2006/math">
                    <m:r>
                      <a:rPr lang="en-US" i="1">
                        <a:latin typeface="Cambria Math" charset="0"/>
                      </a:rPr>
                      <m:t>𝐹</m:t>
                    </m:r>
                  </m:oMath>
                </a14:m>
                <a:r>
                  <a:rPr lang="en-US" dirty="0"/>
                  <a:t>, and second RNN “decodes” the initial state into target sentence </a:t>
                </a:r>
                <a14:m>
                  <m:oMath xmlns:m="http://schemas.openxmlformats.org/officeDocument/2006/math">
                    <m:r>
                      <a:rPr lang="en-US" b="0" i="1" smtClean="0">
                        <a:latin typeface="Cambria Math" charset="0"/>
                      </a:rPr>
                      <m:t>𝐸</m:t>
                    </m:r>
                    <m:r>
                      <a:rPr lang="en-US" b="0" i="1" smtClean="0">
                        <a:latin typeface="Cambria Math" charset="0"/>
                      </a:rPr>
                      <m:t>.</m:t>
                    </m:r>
                  </m:oMath>
                </a14:m>
                <a:r>
                  <a:rPr lang="en-US"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19062" y="778809"/>
                <a:ext cx="8069897" cy="1477328"/>
              </a:xfrm>
              <a:prstGeom prst="rect">
                <a:avLst/>
              </a:prstGeom>
              <a:blipFill rotWithShape="0">
                <a:blip r:embed="rId5"/>
                <a:stretch>
                  <a:fillRect l="-529"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141093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Encode-Decoder Models</a:t>
            </a:r>
          </a:p>
        </p:txBody>
      </p:sp>
      <p:grpSp>
        <p:nvGrpSpPr>
          <p:cNvPr id="12" name="Group 11"/>
          <p:cNvGrpSpPr/>
          <p:nvPr/>
        </p:nvGrpSpPr>
        <p:grpSpPr>
          <a:xfrm>
            <a:off x="1191169" y="626408"/>
            <a:ext cx="6624763" cy="4071446"/>
            <a:chOff x="1191169" y="626408"/>
            <a:chExt cx="6624763" cy="4071446"/>
          </a:xfrm>
        </p:grpSpPr>
        <p:pic>
          <p:nvPicPr>
            <p:cNvPr id="2" name="Picture 1"/>
            <p:cNvPicPr>
              <a:picLocks noChangeAspect="1"/>
            </p:cNvPicPr>
            <p:nvPr/>
          </p:nvPicPr>
          <p:blipFill>
            <a:blip r:embed="rId3"/>
            <a:stretch>
              <a:fillRect/>
            </a:stretch>
          </p:blipFill>
          <p:spPr>
            <a:xfrm>
              <a:off x="1191169" y="626408"/>
              <a:ext cx="6624763" cy="2820065"/>
            </a:xfrm>
            <a:prstGeom prst="rect">
              <a:avLst/>
            </a:prstGeom>
          </p:spPr>
        </p:pic>
        <p:grpSp>
          <p:nvGrpSpPr>
            <p:cNvPr id="7" name="Group 6"/>
            <p:cNvGrpSpPr/>
            <p:nvPr/>
          </p:nvGrpSpPr>
          <p:grpSpPr>
            <a:xfrm>
              <a:off x="1433373" y="3547085"/>
              <a:ext cx="3122468" cy="1150769"/>
              <a:chOff x="1433373" y="3547085"/>
              <a:chExt cx="3122468" cy="1150769"/>
            </a:xfrm>
          </p:grpSpPr>
          <p:pic>
            <p:nvPicPr>
              <p:cNvPr id="4" name="Picture 3"/>
              <p:cNvPicPr>
                <a:picLocks noChangeAspect="1"/>
              </p:cNvPicPr>
              <p:nvPr/>
            </p:nvPicPr>
            <p:blipFill>
              <a:blip r:embed="rId4"/>
              <a:stretch>
                <a:fillRect/>
              </a:stretch>
            </p:blipFill>
            <p:spPr>
              <a:xfrm>
                <a:off x="1433373" y="3547085"/>
                <a:ext cx="3122468" cy="1150769"/>
              </a:xfrm>
              <a:prstGeom prst="rect">
                <a:avLst/>
              </a:prstGeom>
            </p:spPr>
          </p:pic>
          <p:sp>
            <p:nvSpPr>
              <p:cNvPr id="9" name="Oval 8"/>
              <p:cNvSpPr/>
              <p:nvPr/>
            </p:nvSpPr>
            <p:spPr>
              <a:xfrm>
                <a:off x="2082800" y="4112804"/>
                <a:ext cx="223520" cy="215356"/>
              </a:xfrm>
              <a:prstGeom prst="ellipse">
                <a:avLst/>
              </a:prstGeom>
              <a:solidFill>
                <a:schemeClr val="accent1">
                  <a:alpha val="26000"/>
                </a:schemeClr>
              </a:solidFill>
              <a:ln>
                <a:solidFill>
                  <a:schemeClr val="accent2">
                    <a:alpha val="7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a:off x="4773013" y="3446473"/>
              <a:ext cx="3032758" cy="1251381"/>
              <a:chOff x="4773013" y="3446473"/>
              <a:chExt cx="3032758" cy="1251381"/>
            </a:xfrm>
          </p:grpSpPr>
          <p:pic>
            <p:nvPicPr>
              <p:cNvPr id="5" name="Picture 4"/>
              <p:cNvPicPr>
                <a:picLocks noChangeAspect="1"/>
              </p:cNvPicPr>
              <p:nvPr/>
            </p:nvPicPr>
            <p:blipFill>
              <a:blip r:embed="rId5"/>
              <a:stretch>
                <a:fillRect/>
              </a:stretch>
            </p:blipFill>
            <p:spPr>
              <a:xfrm>
                <a:off x="4773013" y="3446473"/>
                <a:ext cx="3032758" cy="1251381"/>
              </a:xfrm>
              <a:prstGeom prst="rect">
                <a:avLst/>
              </a:prstGeom>
            </p:spPr>
          </p:pic>
          <p:sp>
            <p:nvSpPr>
              <p:cNvPr id="11" name="Oval 10"/>
              <p:cNvSpPr/>
              <p:nvPr/>
            </p:nvSpPr>
            <p:spPr>
              <a:xfrm>
                <a:off x="5437504" y="3991258"/>
                <a:ext cx="333375" cy="296261"/>
              </a:xfrm>
              <a:prstGeom prst="ellipse">
                <a:avLst/>
              </a:prstGeom>
              <a:solidFill>
                <a:schemeClr val="accent1">
                  <a:alpha val="26000"/>
                </a:schemeClr>
              </a:solidFill>
              <a:ln>
                <a:solidFill>
                  <a:schemeClr val="accent2">
                    <a:alpha val="7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20609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Output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85750" indent="-285750">
                  <a:buFont typeface="Arial" charset="0"/>
                  <a:buChar char="•"/>
                </a:pPr>
                <a:r>
                  <a:rPr lang="en-US" sz="1800" dirty="0"/>
                  <a:t>So far we have seen how to make a probability model. In order to perform translation, we need to generate output. Generally this is performed using search in </a:t>
                </a:r>
                <a:r>
                  <a:rPr lang="en-US" sz="1800" b="1" dirty="0"/>
                  <a:t>parallel corpora</a:t>
                </a:r>
                <a:r>
                  <a:rPr lang="en-US" sz="1800" dirty="0"/>
                  <a:t>, the corpora of target language. </a:t>
                </a:r>
              </a:p>
              <a:p>
                <a:pPr marL="285750" indent="-285750">
                  <a:buFont typeface="Arial" charset="0"/>
                  <a:buChar char="•"/>
                </a:pPr>
                <a:r>
                  <a:rPr lang="en-US" sz="1800" dirty="0"/>
                  <a:t>Search is performed based on several Criteria:</a:t>
                </a:r>
                <a:endParaRPr lang="en-US" sz="1800" b="1" dirty="0"/>
              </a:p>
              <a:p>
                <a:pPr marL="1028700" lvl="1">
                  <a:buFont typeface="Arial" charset="0"/>
                  <a:buChar char="•"/>
                </a:pPr>
                <a:r>
                  <a:rPr lang="en-US" sz="1600" b="1" dirty="0"/>
                  <a:t>Random Sampling: </a:t>
                </a:r>
                <a:r>
                  <a:rPr lang="en-US" sz="1600" dirty="0"/>
                  <a:t>Randomly selecting an output </a:t>
                </a:r>
                <a:r>
                  <a:rPr lang="en-US" sz="1600" i="1" dirty="0">
                    <a:latin typeface="Cambria Math" charset="0"/>
                    <a:ea typeface="Cambria Math" charset="0"/>
                    <a:cs typeface="Cambria Math" charset="0"/>
                  </a:rPr>
                  <a:t>E  </a:t>
                </a:r>
                <a:r>
                  <a:rPr lang="en-US" sz="1600" dirty="0"/>
                  <a:t>from a probability model.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charset="0"/>
                          </a:rPr>
                          <m:t>𝐸</m:t>
                        </m:r>
                      </m:e>
                    </m:acc>
                    <m:r>
                      <a:rPr lang="en-US" sz="1600" b="0" i="1" dirty="0" smtClean="0">
                        <a:latin typeface="Cambria Math" charset="0"/>
                      </a:rPr>
                      <m:t> </m:t>
                    </m:r>
                    <m:r>
                      <a:rPr lang="en-US" sz="1600" b="0" i="1" dirty="0" smtClean="0">
                        <a:latin typeface="Cambria Math" charset="0"/>
                        <a:ea typeface="Cambria Math" charset="0"/>
                        <a:cs typeface="Cambria Math" charset="0"/>
                      </a:rPr>
                      <m:t>~ </m:t>
                    </m:r>
                    <m:r>
                      <a:rPr lang="en-US" sz="1600" b="0" i="1" dirty="0" smtClean="0">
                        <a:latin typeface="Cambria Math" charset="0"/>
                        <a:ea typeface="Cambria Math" charset="0"/>
                        <a:cs typeface="Cambria Math" charset="0"/>
                      </a:rPr>
                      <m:t>𝑃</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𝐸</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𝐹</m:t>
                    </m:r>
                    <m:r>
                      <a:rPr lang="en-US" sz="1600" b="0" i="1" dirty="0" smtClean="0">
                        <a:latin typeface="Cambria Math" charset="0"/>
                        <a:ea typeface="Cambria Math" charset="0"/>
                        <a:cs typeface="Cambria Math" charset="0"/>
                      </a:rPr>
                      <m:t>)</m:t>
                    </m:r>
                  </m:oMath>
                </a14:m>
                <a:endParaRPr lang="en-US" sz="1600" dirty="0"/>
              </a:p>
              <a:p>
                <a:pPr marL="1028700" lvl="1">
                  <a:buFont typeface="Arial" charset="0"/>
                  <a:buChar char="•"/>
                </a:pPr>
                <a:r>
                  <a:rPr lang="en-US" sz="1600" b="1" dirty="0"/>
                  <a:t>Greedy 1-Best Search: </a:t>
                </a:r>
                <a:r>
                  <a:rPr lang="en-US" sz="1600" dirty="0"/>
                  <a:t>Finding </a:t>
                </a:r>
                <a:r>
                  <a:rPr lang="en-US" sz="1600" i="1" dirty="0">
                    <a:latin typeface="Cambria Math" charset="0"/>
                    <a:ea typeface="Cambria Math" charset="0"/>
                    <a:cs typeface="Cambria Math" charset="0"/>
                  </a:rPr>
                  <a:t>E</a:t>
                </a:r>
                <a:r>
                  <a:rPr lang="en-US" sz="1600" i="1" dirty="0"/>
                  <a:t> </a:t>
                </a:r>
                <a:r>
                  <a:rPr lang="en-US" sz="1600" dirty="0"/>
                  <a:t>that maximizes </a:t>
                </a:r>
                <a14:m>
                  <m:oMath xmlns:m="http://schemas.openxmlformats.org/officeDocument/2006/math">
                    <m:r>
                      <a:rPr lang="en-US" sz="1600" i="1" dirty="0">
                        <a:latin typeface="Cambria Math" charset="0"/>
                        <a:ea typeface="Cambria Math" charset="0"/>
                        <a:cs typeface="Cambria Math" charset="0"/>
                      </a:rPr>
                      <m:t>𝑃</m:t>
                    </m:r>
                    <m:d>
                      <m:dPr>
                        <m:ctrlPr>
                          <a:rPr lang="en-US" sz="1600" i="1" dirty="0">
                            <a:latin typeface="Cambria Math" panose="02040503050406030204" pitchFamily="18" charset="0"/>
                            <a:ea typeface="Cambria Math" charset="0"/>
                            <a:cs typeface="Cambria Math" charset="0"/>
                          </a:rPr>
                        </m:ctrlPr>
                      </m:dPr>
                      <m:e>
                        <m:r>
                          <a:rPr lang="en-US" sz="1600" i="1" dirty="0">
                            <a:latin typeface="Cambria Math" charset="0"/>
                            <a:ea typeface="Cambria Math" charset="0"/>
                            <a:cs typeface="Cambria Math" charset="0"/>
                          </a:rPr>
                          <m:t>𝐸</m:t>
                        </m:r>
                      </m:e>
                      <m:e>
                        <m:r>
                          <a:rPr lang="en-US" sz="1600" i="1" dirty="0">
                            <a:latin typeface="Cambria Math" charset="0"/>
                            <a:ea typeface="Cambria Math" charset="0"/>
                            <a:cs typeface="Cambria Math" charset="0"/>
                          </a:rPr>
                          <m:t>𝐹</m:t>
                        </m:r>
                      </m:e>
                    </m:d>
                    <m:r>
                      <a:rPr lang="en-US" sz="1600" b="0" i="1" dirty="0" smtClean="0">
                        <a:latin typeface="Cambria Math" charset="0"/>
                        <a:ea typeface="Cambria Math" charset="0"/>
                        <a:cs typeface="Cambria Math" charset="0"/>
                      </a:rPr>
                      <m:t>; </m:t>
                    </m:r>
                    <m:acc>
                      <m:accPr>
                        <m:chr m:val="̂"/>
                        <m:ctrlPr>
                          <a:rPr lang="en-US" sz="1600" b="0" i="1" smtClean="0">
                            <a:latin typeface="Cambria Math" panose="02040503050406030204" pitchFamily="18" charset="0"/>
                            <a:ea typeface="Cambria Math" charset="0"/>
                            <a:cs typeface="Cambria Math" charset="0"/>
                          </a:rPr>
                        </m:ctrlPr>
                      </m:accPr>
                      <m:e>
                        <m:r>
                          <a:rPr lang="en-US" sz="1600" b="0" i="1" smtClean="0">
                            <a:latin typeface="Cambria Math" charset="0"/>
                            <a:ea typeface="Cambria Math" charset="0"/>
                            <a:cs typeface="Cambria Math" charset="0"/>
                          </a:rPr>
                          <m:t>𝐸</m:t>
                        </m:r>
                      </m:e>
                    </m:acc>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𝑎𝑟𝑔𝑚𝑎</m:t>
                    </m:r>
                    <m:sSub>
                      <m:sSubPr>
                        <m:ctrlPr>
                          <a:rPr lang="en-US" sz="1600" b="0" i="1" dirty="0" smtClean="0">
                            <a:latin typeface="Cambria Math" panose="02040503050406030204" pitchFamily="18" charset="0"/>
                            <a:ea typeface="Cambria Math" charset="0"/>
                            <a:cs typeface="Cambria Math" charset="0"/>
                          </a:rPr>
                        </m:ctrlPr>
                      </m:sSubPr>
                      <m:e>
                        <m:r>
                          <a:rPr lang="en-US" sz="1600" b="0" i="1" dirty="0" smtClean="0">
                            <a:latin typeface="Cambria Math" charset="0"/>
                            <a:ea typeface="Cambria Math" charset="0"/>
                            <a:cs typeface="Cambria Math" charset="0"/>
                          </a:rPr>
                          <m:t>𝑥</m:t>
                        </m:r>
                      </m:e>
                      <m:sub>
                        <m:r>
                          <a:rPr lang="en-US" sz="1600" b="0" i="1" dirty="0" smtClean="0">
                            <a:latin typeface="Cambria Math" charset="0"/>
                            <a:ea typeface="Cambria Math" charset="0"/>
                            <a:cs typeface="Cambria Math" charset="0"/>
                          </a:rPr>
                          <m:t>𝐸</m:t>
                        </m:r>
                      </m:sub>
                    </m:sSub>
                    <m:r>
                      <a:rPr lang="en-US" sz="1600" b="0" i="1" dirty="0" smtClean="0">
                        <a:latin typeface="Cambria Math" charset="0"/>
                        <a:ea typeface="Cambria Math" charset="0"/>
                        <a:cs typeface="Cambria Math" charset="0"/>
                      </a:rPr>
                      <m:t> </m:t>
                    </m:r>
                    <m:r>
                      <a:rPr lang="en-US" sz="1600" b="0" i="1" dirty="0" smtClean="0">
                        <a:latin typeface="Cambria Math" charset="0"/>
                        <a:ea typeface="Cambria Math" charset="0"/>
                        <a:cs typeface="Cambria Math" charset="0"/>
                      </a:rPr>
                      <m:t>𝑃</m:t>
                    </m:r>
                    <m:r>
                      <a:rPr lang="en-US" sz="1600" b="0" i="1" dirty="0" smtClean="0">
                        <a:latin typeface="Cambria Math" charset="0"/>
                        <a:ea typeface="Cambria Math" charset="0"/>
                        <a:cs typeface="Cambria Math" charset="0"/>
                      </a:rPr>
                      <m:t> </m:t>
                    </m:r>
                    <m:d>
                      <m:dPr>
                        <m:ctrlPr>
                          <a:rPr lang="en-US" sz="1600" b="0" i="1" dirty="0" smtClean="0">
                            <a:latin typeface="Cambria Math" panose="02040503050406030204" pitchFamily="18" charset="0"/>
                            <a:ea typeface="Cambria Math" charset="0"/>
                            <a:cs typeface="Cambria Math" charset="0"/>
                          </a:rPr>
                        </m:ctrlPr>
                      </m:dPr>
                      <m:e>
                        <m:r>
                          <a:rPr lang="en-US" sz="1600" b="0" i="1" dirty="0" smtClean="0">
                            <a:latin typeface="Cambria Math" charset="0"/>
                            <a:ea typeface="Cambria Math" charset="0"/>
                            <a:cs typeface="Cambria Math" charset="0"/>
                          </a:rPr>
                          <m:t>𝐸</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𝐹</m:t>
                        </m:r>
                      </m:e>
                    </m:d>
                    <m:r>
                      <a:rPr lang="en-US" sz="1600" b="0" i="1" dirty="0" smtClean="0">
                        <a:latin typeface="Cambria Math" charset="0"/>
                        <a:ea typeface="Cambria Math" charset="0"/>
                        <a:cs typeface="Cambria Math" charset="0"/>
                      </a:rPr>
                      <m:t> </m:t>
                    </m:r>
                  </m:oMath>
                </a14:m>
                <a:endParaRPr lang="en-US" sz="1600" b="0" dirty="0">
                  <a:ea typeface="Cambria Math" charset="0"/>
                  <a:cs typeface="Cambria Math" charset="0"/>
                </a:endParaRPr>
              </a:p>
              <a:p>
                <a:pPr marL="1028700" lvl="1">
                  <a:buFont typeface="Arial" charset="0"/>
                  <a:buChar char="•"/>
                </a:pPr>
                <a:r>
                  <a:rPr lang="en-US" sz="1600" b="1" dirty="0"/>
                  <a:t>Beam Search: </a:t>
                </a:r>
                <a:r>
                  <a:rPr lang="en-US" sz="1600" dirty="0"/>
                  <a:t>Finding the n options with the highest probability </a:t>
                </a:r>
                <a14:m>
                  <m:oMath xmlns:m="http://schemas.openxmlformats.org/officeDocument/2006/math">
                    <m:r>
                      <a:rPr lang="en-US" sz="1600" i="1" dirty="0">
                        <a:latin typeface="Cambria Math" charset="0"/>
                        <a:ea typeface="Cambria Math" charset="0"/>
                        <a:cs typeface="Cambria Math" charset="0"/>
                      </a:rPr>
                      <m:t>𝑃</m:t>
                    </m:r>
                    <m:r>
                      <a:rPr lang="en-US" sz="1600" i="1" dirty="0">
                        <a:latin typeface="Cambria Math" charset="0"/>
                        <a:ea typeface="Cambria Math" charset="0"/>
                        <a:cs typeface="Cambria Math" charset="0"/>
                      </a:rPr>
                      <m:t> </m:t>
                    </m:r>
                    <m:d>
                      <m:dPr>
                        <m:ctrlPr>
                          <a:rPr lang="en-US" sz="1600" i="1" dirty="0">
                            <a:latin typeface="Cambria Math" panose="02040503050406030204" pitchFamily="18" charset="0"/>
                            <a:ea typeface="Cambria Math" charset="0"/>
                            <a:cs typeface="Cambria Math" charset="0"/>
                          </a:rPr>
                        </m:ctrlPr>
                      </m:dPr>
                      <m:e>
                        <m:r>
                          <a:rPr lang="en-US" sz="1600" i="1" dirty="0">
                            <a:latin typeface="Cambria Math" charset="0"/>
                            <a:ea typeface="Cambria Math" charset="0"/>
                            <a:cs typeface="Cambria Math" charset="0"/>
                          </a:rPr>
                          <m:t>𝐸</m:t>
                        </m:r>
                        <m:r>
                          <a:rPr lang="en-US" sz="1600" i="1" dirty="0">
                            <a:latin typeface="Cambria Math" charset="0"/>
                            <a:ea typeface="Cambria Math" charset="0"/>
                            <a:cs typeface="Cambria Math" charset="0"/>
                          </a:rPr>
                          <m:t>|</m:t>
                        </m:r>
                        <m:r>
                          <a:rPr lang="en-US" sz="1600" i="1" dirty="0">
                            <a:latin typeface="Cambria Math" charset="0"/>
                            <a:ea typeface="Cambria Math" charset="0"/>
                            <a:cs typeface="Cambria Math" charset="0"/>
                          </a:rPr>
                          <m:t>𝐹</m:t>
                        </m:r>
                      </m:e>
                    </m:d>
                  </m:oMath>
                </a14:m>
                <a:endParaRPr lang="en-US" sz="16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0" t="-1029"/>
                </a:stretch>
              </a:blipFill>
            </p:spPr>
            <p:txBody>
              <a:bodyPr/>
              <a:lstStyle/>
              <a:p>
                <a:r>
                  <a:rPr lang="en-US">
                    <a:noFill/>
                  </a:rPr>
                  <a:t> </a:t>
                </a:r>
              </a:p>
            </p:txBody>
          </p:sp>
        </mc:Fallback>
      </mc:AlternateContent>
    </p:spTree>
    <p:extLst>
      <p:ext uri="{BB962C8B-B14F-4D97-AF65-F5344CB8AC3E}">
        <p14:creationId xmlns:p14="http://schemas.microsoft.com/office/powerpoint/2010/main" val="1183458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998028"/>
              </a:xfrm>
            </p:spPr>
            <p:txBody>
              <a:bodyPr/>
              <a:lstStyle/>
              <a:p>
                <a:pPr marL="285750" indent="-285750">
                  <a:buFont typeface="Arial" charset="0"/>
                  <a:buChar char="•"/>
                </a:pPr>
                <a:r>
                  <a:rPr lang="en-US" sz="1800" dirty="0"/>
                  <a:t>The method is used when we would like to find several outputs for an input such as </a:t>
                </a:r>
                <a:r>
                  <a:rPr lang="en-US" sz="1800" b="1" dirty="0"/>
                  <a:t>dialog models </a:t>
                </a:r>
                <a:r>
                  <a:rPr lang="en-US" sz="1800" dirty="0"/>
                  <a:t>in </a:t>
                </a:r>
                <a:r>
                  <a:rPr lang="en-US" sz="1800" b="1" dirty="0"/>
                  <a:t>chat bots</a:t>
                </a:r>
                <a:r>
                  <a:rPr lang="en-US" sz="1800" dirty="0"/>
                  <a:t>.</a:t>
                </a:r>
              </a:p>
              <a:p>
                <a:pPr marL="285750" indent="-285750">
                  <a:buFont typeface="Arial" charset="0"/>
                  <a:buChar char="•"/>
                </a:pPr>
                <a:r>
                  <a:rPr lang="en-US" sz="1800" dirty="0"/>
                  <a:t>Ancestral Sampling: Sampling variable values one at a time and gradually conditioning to more context. </a:t>
                </a:r>
              </a:p>
              <a:p>
                <a:pPr marL="285750" indent="-285750">
                  <a:buFont typeface="Arial" charset="0"/>
                  <a:buChar char="•"/>
                </a:pPr>
                <a:r>
                  <a:rPr lang="en-US" sz="1800" dirty="0"/>
                  <a:t>The method is unbiased, but has high variance and is inefficient.</a:t>
                </a:r>
              </a:p>
              <a:p>
                <a:pPr marL="1028700" lvl="1">
                  <a:buFont typeface="Arial" charset="0"/>
                  <a:buChar char="•"/>
                </a:pPr>
                <a14:m>
                  <m:oMath xmlns:m="http://schemas.openxmlformats.org/officeDocument/2006/math">
                    <m:r>
                      <a:rPr lang="en-US" sz="1400" b="0" i="1" smtClean="0">
                        <a:latin typeface="Cambria Math" charset="0"/>
                      </a:rPr>
                      <m:t>𝐴𝑠𝑠𝑢𝑚𝑒</m:t>
                    </m:r>
                    <m:r>
                      <a:rPr lang="en-US" sz="1400" b="0" i="1" smtClean="0">
                        <a:latin typeface="Cambria Math" charset="0"/>
                      </a:rPr>
                      <m:t> </m:t>
                    </m:r>
                    <m:r>
                      <a:rPr lang="en-US" sz="1400" b="0" i="1" smtClean="0">
                        <a:latin typeface="Cambria Math" charset="0"/>
                      </a:rPr>
                      <m:t>𝐹</m:t>
                    </m:r>
                    <m:r>
                      <a:rPr lang="en-US" sz="1400" b="0" i="1" smtClean="0">
                        <a:latin typeface="Cambria Math" charset="0"/>
                      </a:rPr>
                      <m:t> </m:t>
                    </m:r>
                    <m:r>
                      <a:rPr lang="en-US" sz="1400" b="0" i="1" smtClean="0">
                        <a:latin typeface="Cambria Math" charset="0"/>
                      </a:rPr>
                      <m:t>𝑟𝑒𝑝𝑟𝑒𝑠𝑒𝑛𝑡𝑠</m:t>
                    </m:r>
                    <m:r>
                      <a:rPr lang="en-US" sz="1400" b="0" i="1" smtClean="0">
                        <a:latin typeface="Cambria Math" charset="0"/>
                      </a:rPr>
                      <m:t> </m:t>
                    </m:r>
                    <m:r>
                      <a:rPr lang="en-US" sz="1400" b="0" i="1" smtClean="0">
                        <a:latin typeface="Cambria Math" charset="0"/>
                      </a:rPr>
                      <m:t>𝑋</m:t>
                    </m:r>
                    <m:r>
                      <a:rPr lang="en-US" sz="1400" b="0" i="1" smtClean="0">
                        <a:latin typeface="Cambria Math" charset="0"/>
                      </a:rPr>
                      <m:t>=</m:t>
                    </m:r>
                    <m:d>
                      <m:dPr>
                        <m:begChr m:val="{"/>
                        <m:endChr m:val="}"/>
                        <m:ctrlPr>
                          <a:rPr lang="en-US" sz="1400" b="0" i="1" smtClean="0">
                            <a:latin typeface="Cambria Math" panose="02040503050406030204" pitchFamily="18" charset="0"/>
                          </a:rPr>
                        </m:ctrlPr>
                      </m:dPr>
                      <m:e>
                        <m:r>
                          <a:rPr lang="en-US" sz="1400" b="0" i="1" smtClean="0">
                            <a:latin typeface="Cambria Math" charset="0"/>
                          </a:rPr>
                          <m:t>“</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𝑎𝑐𝑡𝑜𝑟</m:t>
                        </m:r>
                        <m:r>
                          <a:rPr lang="en-US" sz="1400" b="0" i="1" smtClean="0">
                            <a:latin typeface="Cambria Math" charset="0"/>
                          </a:rPr>
                          <m:t>”, “</m:t>
                        </m:r>
                        <m:r>
                          <a:rPr lang="en-US" sz="1400" b="0" i="1" smtClean="0">
                            <a:latin typeface="Cambria Math" charset="0"/>
                          </a:rPr>
                          <m:t>𝑤𝑎𝑙𝑘𝑒𝑑</m:t>
                        </m:r>
                        <m:r>
                          <a:rPr lang="en-US" sz="1400" b="0" i="1" smtClean="0">
                            <a:latin typeface="Cambria Math" charset="0"/>
                          </a:rPr>
                          <m:t>”, “</m:t>
                        </m:r>
                        <m:r>
                          <a:rPr lang="en-US" sz="1400" b="0" i="1" smtClean="0">
                            <a:latin typeface="Cambria Math" charset="0"/>
                          </a:rPr>
                          <m:t>𝑜𝑛𝑡𝑜</m:t>
                        </m:r>
                        <m:r>
                          <a:rPr lang="en-US" sz="1400" b="0" i="1" smtClean="0">
                            <a:latin typeface="Cambria Math" charset="0"/>
                          </a:rPr>
                          <m:t>”,”</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𝑠𝑡𝑎𝑔𝑒</m:t>
                        </m:r>
                        <m:r>
                          <a:rPr lang="en-US" sz="1400" b="0" i="1" smtClean="0">
                            <a:latin typeface="Cambria Math" charset="0"/>
                          </a:rPr>
                          <m:t>”, “.”, &lt;</m:t>
                        </m:r>
                        <m:r>
                          <a:rPr lang="en-US" sz="1400" b="0" i="1" smtClean="0">
                            <a:latin typeface="Cambria Math" charset="0"/>
                          </a:rPr>
                          <m:t>𝑒𝑜𝑠</m:t>
                        </m:r>
                        <m:r>
                          <a:rPr lang="en-US" sz="1400" b="0" i="1" smtClean="0">
                            <a:latin typeface="Cambria Math" charset="0"/>
                          </a:rPr>
                          <m:t>&gt;</m:t>
                        </m:r>
                      </m:e>
                    </m:d>
                  </m:oMath>
                </a14:m>
                <a:endParaRPr lang="en-US" sz="1400" b="0" i="1" dirty="0">
                  <a:latin typeface="Cambria Math" charset="0"/>
                </a:endParaRPr>
              </a:p>
              <a:p>
                <a:pPr marL="1028700" lvl="1">
                  <a:buFont typeface="Arial" charset="0"/>
                  <a:buChar char="•"/>
                </a:pPr>
                <a14:m>
                  <m:oMath xmlns:m="http://schemas.openxmlformats.org/officeDocument/2006/math">
                    <m:r>
                      <a:rPr lang="en-US" sz="1400" b="0" i="1" smtClean="0">
                        <a:latin typeface="Cambria Math" charset="0"/>
                      </a:rPr>
                      <m:t>𝑎𝑡</m:t>
                    </m:r>
                    <m:r>
                      <a:rPr lang="en-US" sz="1400" b="0" i="1" smtClean="0">
                        <a:latin typeface="Cambria Math" charset="0"/>
                      </a:rPr>
                      <m:t> </m:t>
                    </m:r>
                    <m:r>
                      <a:rPr lang="en-US" sz="1400" b="0" i="1" smtClean="0">
                        <a:latin typeface="Cambria Math" charset="0"/>
                      </a:rPr>
                      <m:t>𝑡𝑖𝑚𝑒</m:t>
                    </m:r>
                    <m:r>
                      <a:rPr lang="en-US" sz="1400" b="0" i="1" smtClean="0">
                        <a:latin typeface="Cambria Math" charset="0"/>
                      </a:rPr>
                      <m:t> </m:t>
                    </m:r>
                    <m:r>
                      <a:rPr lang="en-US" sz="1400" b="0" i="1" smtClean="0">
                        <a:latin typeface="Cambria Math" charset="0"/>
                      </a:rPr>
                      <m:t>𝑠𝑡𝑒𝑝</m:t>
                    </m:r>
                    <m:r>
                      <a:rPr lang="en-US" sz="1400" b="0" i="1" smtClean="0">
                        <a:latin typeface="Cambria Math" charset="0"/>
                      </a:rPr>
                      <m:t> </m:t>
                    </m:r>
                    <m:r>
                      <a:rPr lang="en-US" sz="1400" b="0" i="1" smtClean="0">
                        <a:latin typeface="Cambria Math" charset="0"/>
                      </a:rPr>
                      <m:t>𝑡</m:t>
                    </m:r>
                    <m:r>
                      <a:rPr lang="en-US" sz="1400" b="0" i="1" smtClean="0">
                        <a:latin typeface="Cambria Math" charset="0"/>
                      </a:rPr>
                      <m:t> </m:t>
                    </m:r>
                    <m:r>
                      <a:rPr lang="en-US" sz="1400" b="0" i="1" smtClean="0">
                        <a:latin typeface="Cambria Math" charset="0"/>
                      </a:rPr>
                      <m:t>𝑠𝑎𝑚𝑝𝑙𝑒</m:t>
                    </m:r>
                    <m:r>
                      <a:rPr lang="en-US" sz="1400" b="0" i="1" smtClean="0">
                        <a:latin typeface="Cambria Math" charset="0"/>
                      </a:rPr>
                      <m:t> </m:t>
                    </m:r>
                    <m:r>
                      <a:rPr lang="en-US" sz="1400" b="0" i="1" smtClean="0">
                        <a:latin typeface="Cambria Math" charset="0"/>
                      </a:rPr>
                      <m:t>𝑎</m:t>
                    </m:r>
                    <m:r>
                      <a:rPr lang="en-US" sz="1400" b="0" i="1" smtClean="0">
                        <a:latin typeface="Cambria Math" charset="0"/>
                      </a:rPr>
                      <m:t> </m:t>
                    </m:r>
                    <m:r>
                      <a:rPr lang="en-US" sz="1400" b="0" i="1" smtClean="0">
                        <a:latin typeface="Cambria Math" charset="0"/>
                      </a:rPr>
                      <m:t>𝑤𝑜𝑟𝑑</m:t>
                    </m:r>
                    <m:r>
                      <a:rPr lang="en-US" sz="1400" b="0" i="1" smtClean="0">
                        <a:latin typeface="Cambria Math" charset="0"/>
                      </a:rPr>
                      <m:t> </m:t>
                    </m:r>
                    <m:r>
                      <a:rPr lang="en-US" sz="1400" b="0" i="1" smtClean="0">
                        <a:latin typeface="Cambria Math" charset="0"/>
                      </a:rPr>
                      <m:t>𝑓𝑟𝑜𝑚</m:t>
                    </m:r>
                    <m:r>
                      <a:rPr lang="en-US" sz="1400" b="0" i="1" smtClean="0">
                        <a:latin typeface="Cambria Math" charset="0"/>
                      </a:rPr>
                      <m:t> </m:t>
                    </m:r>
                    <m:r>
                      <a:rPr lang="en-US" sz="1400" b="0" i="1" smtClean="0">
                        <a:latin typeface="Cambria Math" charset="0"/>
                      </a:rPr>
                      <m:t>𝑑𝑖𝑠𝑡𝑟𝑖𝑏𝑢𝑡𝑖𝑜𝑛</m:t>
                    </m:r>
                    <m:r>
                      <a:rPr lang="en-US" sz="1400" b="0" i="1" smtClean="0">
                        <a:latin typeface="Cambria Math" charset="0"/>
                      </a:rPr>
                      <m:t> </m:t>
                    </m:r>
                    <m:r>
                      <a:rPr lang="en-US" sz="1400" b="0" i="1" smtClean="0">
                        <a:latin typeface="Cambria Math" charset="0"/>
                      </a:rPr>
                      <m:t>𝑃</m:t>
                    </m:r>
                    <m:d>
                      <m:dPr>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charset="0"/>
                              </a:rPr>
                              <m:t>𝑒</m:t>
                            </m:r>
                          </m:e>
                          <m:sub>
                            <m:r>
                              <a:rPr lang="en-US" sz="1400" b="0" i="1" smtClean="0">
                                <a:latin typeface="Cambria Math" charset="0"/>
                              </a:rPr>
                              <m:t>𝑡</m:t>
                            </m:r>
                          </m:sub>
                        </m:sSub>
                      </m:e>
                    </m:d>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i="1">
                                <a:latin typeface="Cambria Math" charset="0"/>
                              </a:rPr>
                              <m:t>𝑒</m:t>
                            </m:r>
                          </m:e>
                        </m:acc>
                      </m:e>
                      <m:sub>
                        <m:r>
                          <a:rPr lang="en-US" sz="1400" b="0" i="1" smtClean="0">
                            <a:latin typeface="Cambria Math" charset="0"/>
                          </a:rPr>
                          <m:t>1</m:t>
                        </m:r>
                      </m:sub>
                      <m:sup>
                        <m:r>
                          <a:rPr lang="en-US" sz="1400" b="0" i="1" smtClean="0">
                            <a:latin typeface="Cambria Math" charset="0"/>
                          </a:rPr>
                          <m:t>𝑡</m:t>
                        </m:r>
                        <m:r>
                          <a:rPr lang="en-US" sz="1400" b="0" i="1" smtClean="0">
                            <a:latin typeface="Cambria Math" charset="0"/>
                          </a:rPr>
                          <m:t>−1</m:t>
                        </m:r>
                      </m:sup>
                    </m:sSubSup>
                    <m:r>
                      <a:rPr lang="en-US" sz="1400" b="0" i="1" smtClean="0">
                        <a:latin typeface="Cambria Math" charset="0"/>
                      </a:rPr>
                      <m:t>) </m:t>
                    </m:r>
                    <m:r>
                      <a:rPr lang="en-US" sz="1400" b="0" i="1" smtClean="0">
                        <a:latin typeface="Cambria Math" charset="0"/>
                      </a:rPr>
                      <m:t>𝑢𝑛𝑡𝑖𝑙</m:t>
                    </m:r>
                    <m:r>
                      <a:rPr lang="en-US" sz="1400" b="0" i="1" smtClean="0">
                        <a:latin typeface="Cambria Math" charset="0"/>
                      </a:rPr>
                      <m:t> </m:t>
                    </m:r>
                    <m:sSub>
                      <m:sSubPr>
                        <m:ctrlPr>
                          <a:rPr lang="en-US" sz="1400" b="0" i="1" smtClean="0">
                            <a:latin typeface="Cambria Math" panose="02040503050406030204" pitchFamily="18" charset="0"/>
                          </a:rPr>
                        </m:ctrlPr>
                      </m:sSubPr>
                      <m:e>
                        <m:r>
                          <a:rPr lang="en-US" sz="1400" b="0" i="1" smtClean="0">
                            <a:latin typeface="Cambria Math" charset="0"/>
                          </a:rPr>
                          <m:t>𝑥</m:t>
                        </m:r>
                      </m:e>
                      <m:sub>
                        <m:r>
                          <a:rPr lang="en-US" sz="1400" b="0" i="1" smtClean="0">
                            <a:latin typeface="Cambria Math" charset="0"/>
                          </a:rPr>
                          <m:t>𝑖</m:t>
                        </m:r>
                      </m:sub>
                    </m:sSub>
                    <m:r>
                      <a:rPr lang="en-US" sz="1400" b="0" i="1" smtClean="0">
                        <a:latin typeface="Cambria Math" charset="0"/>
                      </a:rPr>
                      <m:t>=&lt;</m:t>
                    </m:r>
                    <m:r>
                      <a:rPr lang="en-US" sz="1400" b="0" i="1" smtClean="0">
                        <a:latin typeface="Cambria Math" charset="0"/>
                      </a:rPr>
                      <m:t>𝑒𝑜𝑠</m:t>
                    </m:r>
                    <m:r>
                      <a:rPr lang="en-US" sz="1400" b="0" i="1" smtClean="0">
                        <a:latin typeface="Cambria Math" charset="0"/>
                      </a:rPr>
                      <m:t>&gt;</m:t>
                    </m:r>
                  </m:oMath>
                </a14:m>
                <a:endParaRPr lang="en-US" sz="14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998028"/>
              </a:xfrm>
              <a:blipFill rotWithShape="0">
                <a:blip r:embed="rId2"/>
                <a:stretch>
                  <a:fillRect l="-520" t="-1835" b="-21713"/>
                </a:stretch>
              </a:blipFill>
            </p:spPr>
            <p:txBody>
              <a:bodyPr/>
              <a:lstStyle/>
              <a:p>
                <a:r>
                  <a:rPr lang="en-US">
                    <a:noFill/>
                  </a:rPr>
                  <a:t> </a:t>
                </a:r>
              </a:p>
            </p:txBody>
          </p:sp>
        </mc:Fallback>
      </mc:AlternateContent>
      <p:grpSp>
        <p:nvGrpSpPr>
          <p:cNvPr id="52" name="Group 51"/>
          <p:cNvGrpSpPr/>
          <p:nvPr/>
        </p:nvGrpSpPr>
        <p:grpSpPr>
          <a:xfrm>
            <a:off x="1196282" y="3356015"/>
            <a:ext cx="6486318" cy="1377554"/>
            <a:chOff x="436881" y="3352800"/>
            <a:chExt cx="6486318" cy="1377554"/>
          </a:xfrm>
        </p:grpSpPr>
        <p:sp>
          <p:nvSpPr>
            <p:cNvPr id="4" name="TextBox 3"/>
            <p:cNvSpPr txBox="1"/>
            <p:nvPr/>
          </p:nvSpPr>
          <p:spPr>
            <a:xfrm>
              <a:off x="436881" y="4409440"/>
              <a:ext cx="782320" cy="307777"/>
            </a:xfrm>
            <a:prstGeom prst="rect">
              <a:avLst/>
            </a:prstGeom>
            <a:solidFill>
              <a:schemeClr val="accent1"/>
            </a:solidFill>
          </p:spPr>
          <p:txBody>
            <a:bodyPr wrap="square" rtlCol="0">
              <a:spAutoFit/>
            </a:bodyPr>
            <a:lstStyle/>
            <a:p>
              <a:r>
                <a:rPr lang="en-US" sz="1400" dirty="0"/>
                <a:t>RNN: F</a:t>
              </a:r>
            </a:p>
          </p:txBody>
        </p:sp>
        <mc:AlternateContent xmlns:mc="http://schemas.openxmlformats.org/markup-compatibility/2006" xmlns:a14="http://schemas.microsoft.com/office/drawing/2010/main">
          <mc:Choice Requires="a14">
            <p:sp>
              <p:nvSpPr>
                <p:cNvPr id="5" name="Oval 4"/>
                <p:cNvSpPr/>
                <p:nvPr/>
              </p:nvSpPr>
              <p:spPr>
                <a:xfrm>
                  <a:off x="1879600" y="4422577"/>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0</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5" name="Oval 4"/>
                <p:cNvSpPr>
                  <a:spLocks noRot="1" noChangeAspect="1" noMove="1" noResize="1" noEditPoints="1" noAdjustHandles="1" noChangeArrowheads="1" noChangeShapeType="1" noTextEdit="1"/>
                </p:cNvSpPr>
                <p:nvPr/>
              </p:nvSpPr>
              <p:spPr>
                <a:xfrm>
                  <a:off x="1879600" y="4422577"/>
                  <a:ext cx="325120" cy="307777"/>
                </a:xfrm>
                <a:prstGeom prst="ellipse">
                  <a:avLst/>
                </a:prstGeom>
                <a:blipFill rotWithShape="0">
                  <a:blip r:embed="rId3"/>
                  <a:stretch>
                    <a:fillRect l="-3636"/>
                  </a:stretch>
                </a:blipFill>
                <a:ln>
                  <a:solidFill>
                    <a:schemeClr val="accent2"/>
                  </a:solidFill>
                </a:ln>
                <a:effectLst/>
              </p:spPr>
              <p:txBody>
                <a:bodyPr/>
                <a:lstStyle/>
                <a:p>
                  <a:r>
                    <a:rPr lang="en-US">
                      <a:noFill/>
                    </a:rPr>
                    <a:t> </a:t>
                  </a:r>
                </a:p>
              </p:txBody>
            </p:sp>
          </mc:Fallback>
        </mc:AlternateContent>
        <p:sp>
          <p:nvSpPr>
            <p:cNvPr id="6" name="TextBox 5"/>
            <p:cNvSpPr txBox="1"/>
            <p:nvPr/>
          </p:nvSpPr>
          <p:spPr>
            <a:xfrm>
              <a:off x="1808763" y="3373120"/>
              <a:ext cx="466794"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the</a:t>
              </a:r>
            </a:p>
          </p:txBody>
        </p:sp>
        <p:sp>
          <p:nvSpPr>
            <p:cNvPr id="7" name="Rectangle 6"/>
            <p:cNvSpPr/>
            <p:nvPr/>
          </p:nvSpPr>
          <p:spPr>
            <a:xfrm>
              <a:off x="1456743" y="3830617"/>
              <a:ext cx="585417" cy="307777"/>
            </a:xfrm>
            <a:prstGeom prst="rect">
              <a:avLst/>
            </a:prstGeom>
          </p:spPr>
          <p:txBody>
            <a:bodyPr wrap="none">
              <a:spAutoFit/>
            </a:bodyPr>
            <a:lstStyle/>
            <a:p>
              <a:r>
                <a:rPr lang="en-US" sz="1400" i="1" dirty="0" err="1">
                  <a:latin typeface="Cambria Math" charset="0"/>
                  <a:ea typeface="Cambria Math" charset="0"/>
                  <a:cs typeface="Cambria Math" charset="0"/>
                </a:rPr>
                <a:t>the|F</a:t>
              </a:r>
              <a:endParaRPr lang="en-US" sz="1400" dirty="0"/>
            </a:p>
          </p:txBody>
        </p:sp>
        <p:cxnSp>
          <p:nvCxnSpPr>
            <p:cNvPr id="9" name="Straight Arrow Connector 8"/>
            <p:cNvCxnSpPr>
              <a:stCxn id="4" idx="3"/>
              <a:endCxn id="5" idx="2"/>
            </p:cNvCxnSpPr>
            <p:nvPr/>
          </p:nvCxnSpPr>
          <p:spPr>
            <a:xfrm>
              <a:off x="1219201" y="4563329"/>
              <a:ext cx="660399" cy="13137"/>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0"/>
              <a:endCxn id="6" idx="2"/>
            </p:cNvCxnSpPr>
            <p:nvPr/>
          </p:nvCxnSpPr>
          <p:spPr>
            <a:xfrm flipV="1">
              <a:off x="2042160" y="3711674"/>
              <a:ext cx="0" cy="7109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2790137" y="4422577"/>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1</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15" name="Oval 14"/>
                <p:cNvSpPr>
                  <a:spLocks noRot="1" noChangeAspect="1" noMove="1" noResize="1" noEditPoints="1" noAdjustHandles="1" noChangeArrowheads="1" noChangeShapeType="1" noTextEdit="1"/>
                </p:cNvSpPr>
                <p:nvPr/>
              </p:nvSpPr>
              <p:spPr>
                <a:xfrm>
                  <a:off x="2790137" y="4422577"/>
                  <a:ext cx="325120" cy="307777"/>
                </a:xfrm>
                <a:prstGeom prst="ellipse">
                  <a:avLst/>
                </a:prstGeom>
                <a:blipFill rotWithShape="0">
                  <a:blip r:embed="rId4"/>
                  <a:stretch>
                    <a:fillRect l="-1786"/>
                  </a:stretch>
                </a:blipFill>
                <a:ln>
                  <a:solidFill>
                    <a:schemeClr val="accent2"/>
                  </a:solidFill>
                </a:ln>
                <a:effectLst/>
              </p:spPr>
              <p:txBody>
                <a:bodyPr/>
                <a:lstStyle/>
                <a:p>
                  <a:r>
                    <a:rPr lang="en-US">
                      <a:noFill/>
                    </a:rPr>
                    <a:t> </a:t>
                  </a:r>
                </a:p>
              </p:txBody>
            </p:sp>
          </mc:Fallback>
        </mc:AlternateContent>
        <p:sp>
          <p:nvSpPr>
            <p:cNvPr id="16" name="TextBox 15"/>
            <p:cNvSpPr txBox="1"/>
            <p:nvPr/>
          </p:nvSpPr>
          <p:spPr>
            <a:xfrm>
              <a:off x="2719300" y="3373120"/>
              <a:ext cx="636649"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actor</a:t>
              </a:r>
            </a:p>
          </p:txBody>
        </p:sp>
        <p:sp>
          <p:nvSpPr>
            <p:cNvPr id="17" name="Rectangle 16"/>
            <p:cNvSpPr/>
            <p:nvPr/>
          </p:nvSpPr>
          <p:spPr>
            <a:xfrm>
              <a:off x="2068929" y="3830617"/>
              <a:ext cx="883768" cy="307777"/>
            </a:xfrm>
            <a:prstGeom prst="rect">
              <a:avLst/>
            </a:prstGeom>
          </p:spPr>
          <p:txBody>
            <a:bodyPr wrap="none">
              <a:spAutoFit/>
            </a:bodyPr>
            <a:lstStyle/>
            <a:p>
              <a:r>
                <a:rPr lang="en-US" sz="1400" i="1">
                  <a:latin typeface="Cambria Math" charset="0"/>
                  <a:ea typeface="Cambria Math" charset="0"/>
                  <a:cs typeface="Cambria Math" charset="0"/>
                </a:rPr>
                <a:t>actor|the</a:t>
              </a:r>
              <a:endParaRPr lang="en-US" sz="1400" dirty="0"/>
            </a:p>
          </p:txBody>
        </p:sp>
        <p:cxnSp>
          <p:nvCxnSpPr>
            <p:cNvPr id="18" name="Straight Arrow Connector 17"/>
            <p:cNvCxnSpPr>
              <a:stCxn id="18" idx="0"/>
            </p:cNvCxnSpPr>
            <p:nvPr/>
          </p:nvCxnSpPr>
          <p:spPr>
            <a:xfrm flipV="1">
              <a:off x="2952697" y="3711674"/>
              <a:ext cx="0" cy="7109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5" idx="1"/>
            </p:cNvCxnSpPr>
            <p:nvPr/>
          </p:nvCxnSpPr>
          <p:spPr>
            <a:xfrm>
              <a:off x="2275557" y="3542397"/>
              <a:ext cx="562193" cy="92525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p:cNvSpPr/>
                <p:nvPr/>
              </p:nvSpPr>
              <p:spPr>
                <a:xfrm>
                  <a:off x="4990355" y="4409439"/>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1</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22" name="Oval 21"/>
                <p:cNvSpPr>
                  <a:spLocks noRot="1" noChangeAspect="1" noMove="1" noResize="1" noEditPoints="1" noAdjustHandles="1" noChangeArrowheads="1" noChangeShapeType="1" noTextEdit="1"/>
                </p:cNvSpPr>
                <p:nvPr/>
              </p:nvSpPr>
              <p:spPr>
                <a:xfrm>
                  <a:off x="4990355" y="4409439"/>
                  <a:ext cx="325120" cy="307777"/>
                </a:xfrm>
                <a:prstGeom prst="ellipse">
                  <a:avLst/>
                </a:prstGeom>
                <a:blipFill rotWithShape="0">
                  <a:blip r:embed="rId5"/>
                  <a:stretch>
                    <a:fillRect l="-1786"/>
                  </a:stretch>
                </a:blipFill>
                <a:ln>
                  <a:solidFill>
                    <a:schemeClr val="accent2"/>
                  </a:solidFill>
                </a:ln>
                <a:effectLst/>
              </p:spPr>
              <p:txBody>
                <a:bodyPr/>
                <a:lstStyle/>
                <a:p>
                  <a:r>
                    <a:rPr lang="en-US">
                      <a:noFill/>
                    </a:rPr>
                    <a:t> </a:t>
                  </a:r>
                </a:p>
              </p:txBody>
            </p:sp>
          </mc:Fallback>
        </mc:AlternateContent>
        <p:sp>
          <p:nvSpPr>
            <p:cNvPr id="23" name="TextBox 22"/>
            <p:cNvSpPr txBox="1"/>
            <p:nvPr/>
          </p:nvSpPr>
          <p:spPr>
            <a:xfrm>
              <a:off x="4743342" y="3360577"/>
              <a:ext cx="813877"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walked</a:t>
              </a:r>
            </a:p>
          </p:txBody>
        </p:sp>
        <p:sp>
          <p:nvSpPr>
            <p:cNvPr id="24" name="Rectangle 23"/>
            <p:cNvSpPr/>
            <p:nvPr/>
          </p:nvSpPr>
          <p:spPr>
            <a:xfrm>
              <a:off x="3157021" y="3814037"/>
              <a:ext cx="1533433" cy="307777"/>
            </a:xfrm>
            <a:prstGeom prst="rect">
              <a:avLst/>
            </a:prstGeom>
          </p:spPr>
          <p:txBody>
            <a:bodyPr wrap="none">
              <a:spAutoFit/>
            </a:bodyPr>
            <a:lstStyle/>
            <a:p>
              <a:r>
                <a:rPr lang="en-US" sz="1400" i="1">
                  <a:latin typeface="Cambria Math" charset="0"/>
                  <a:ea typeface="Cambria Math" charset="0"/>
                  <a:cs typeface="Cambria Math" charset="0"/>
                </a:rPr>
                <a:t>Walked|the</a:t>
              </a:r>
              <a:r>
                <a:rPr lang="en-US" sz="1400" i="1" dirty="0">
                  <a:latin typeface="Cambria Math" charset="0"/>
                  <a:ea typeface="Cambria Math" charset="0"/>
                  <a:cs typeface="Cambria Math" charset="0"/>
                </a:rPr>
                <a:t>, actor</a:t>
              </a:r>
              <a:endParaRPr lang="en-US" sz="1400" dirty="0"/>
            </a:p>
          </p:txBody>
        </p:sp>
        <p:sp>
          <p:nvSpPr>
            <p:cNvPr id="27" name="TextBox 26"/>
            <p:cNvSpPr txBox="1"/>
            <p:nvPr/>
          </p:nvSpPr>
          <p:spPr>
            <a:xfrm>
              <a:off x="5790894" y="3352800"/>
              <a:ext cx="583750"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onto</a:t>
              </a:r>
            </a:p>
          </p:txBody>
        </p:sp>
        <p:cxnSp>
          <p:nvCxnSpPr>
            <p:cNvPr id="31" name="Straight Arrow Connector 30"/>
            <p:cNvCxnSpPr>
              <a:stCxn id="16" idx="3"/>
              <a:endCxn id="22" idx="1"/>
            </p:cNvCxnSpPr>
            <p:nvPr/>
          </p:nvCxnSpPr>
          <p:spPr>
            <a:xfrm>
              <a:off x="3355949" y="3542397"/>
              <a:ext cx="1682019" cy="912115"/>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2" idx="0"/>
              <a:endCxn id="23" idx="2"/>
            </p:cNvCxnSpPr>
            <p:nvPr/>
          </p:nvCxnSpPr>
          <p:spPr>
            <a:xfrm flipH="1" flipV="1">
              <a:off x="5150281" y="3699131"/>
              <a:ext cx="2634" cy="710308"/>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584645" y="3352800"/>
              <a:ext cx="338554" cy="338554"/>
            </a:xfrm>
            <a:prstGeom prst="rect">
              <a:avLst/>
            </a:prstGeom>
            <a:noFill/>
            <a:ln>
              <a:solidFill>
                <a:schemeClr val="accent2"/>
              </a:solidFill>
            </a:ln>
          </p:spPr>
          <p:txBody>
            <a:bodyPr wrap="none" rtlCol="0">
              <a:spAutoFit/>
            </a:bodyPr>
            <a:lstStyle/>
            <a:p>
              <a:r>
                <a:rPr lang="is-IS" sz="1600" i="1" dirty="0">
                  <a:latin typeface="Cambria Math" charset="0"/>
                  <a:ea typeface="Cambria Math" charset="0"/>
                  <a:cs typeface="Cambria Math" charset="0"/>
                </a:rPr>
                <a:t>…</a:t>
              </a:r>
              <a:endParaRPr lang="en-US" sz="1600"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970465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1-Best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5084848" cy="3816668"/>
              </a:xfrm>
            </p:spPr>
            <p:txBody>
              <a:bodyPr/>
              <a:lstStyle/>
              <a:p>
                <a:pPr marL="285750" indent="-285750">
                  <a:buFont typeface="Arial" charset="0"/>
                  <a:buChar char="•"/>
                </a:pPr>
                <a:r>
                  <a:rPr lang="en-US" sz="1800" dirty="0"/>
                  <a:t>This is very similar to random sampling with one difference: The goal is to search for the word in target corpora that maximized probability; </a:t>
                </a:r>
                <a:br>
                  <a:rPr lang="en-US" sz="1800" i="1" dirty="0">
                    <a:latin typeface="Cambria Math" charset="0"/>
                  </a:rPr>
                </a:br>
                <a14:m>
                  <m:oMath xmlns:m="http://schemas.openxmlformats.org/officeDocument/2006/math">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charset="0"/>
                              </a:rPr>
                              <m:t>𝑒</m:t>
                            </m:r>
                          </m:e>
                        </m:acc>
                      </m:e>
                      <m:sub>
                        <m:r>
                          <a:rPr lang="en-US" sz="1800" b="0" i="1" smtClean="0">
                            <a:latin typeface="Cambria Math" charset="0"/>
                          </a:rPr>
                          <m:t>𝑡</m:t>
                        </m:r>
                      </m:sub>
                      <m:sup/>
                    </m:sSubSup>
                    <m:r>
                      <a:rPr lang="en-US" sz="1800" b="0" i="1" smtClean="0">
                        <a:latin typeface="Cambria Math" charset="0"/>
                      </a:rPr>
                      <m:t>=</m:t>
                    </m:r>
                    <m:r>
                      <a:rPr lang="en-US" sz="1800" b="0" i="1" smtClean="0">
                        <a:latin typeface="Cambria Math" charset="0"/>
                      </a:rPr>
                      <m:t>𝑎𝑟𝑔𝑚𝑎</m:t>
                    </m:r>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 </m:t>
                    </m:r>
                    <m:r>
                      <m:rPr>
                        <m:sty m:val="p"/>
                      </m:rPr>
                      <a:rPr lang="en-US" sz="1800" b="0" i="0" smtClean="0">
                        <a:latin typeface="Cambria Math" charset="0"/>
                      </a:rPr>
                      <m:t>log</m:t>
                    </m:r>
                    <m:r>
                      <a:rPr lang="en-US" sz="1800" b="0" i="1" smtClean="0">
                        <a:latin typeface="Cambria Math" charset="0"/>
                      </a:rPr>
                      <m:t>⁡(</m:t>
                    </m:r>
                    <m:sSubSup>
                      <m:sSubSupPr>
                        <m:ctrlPr>
                          <a:rPr lang="en-US" sz="1800" b="0" i="1" smtClean="0">
                            <a:latin typeface="Cambria Math" panose="02040503050406030204" pitchFamily="18" charset="0"/>
                          </a:rPr>
                        </m:ctrlPr>
                      </m:sSubSupPr>
                      <m:e>
                        <m:r>
                          <a:rPr lang="en-US" sz="1800" b="0" i="1" smtClean="0">
                            <a:latin typeface="Cambria Math" charset="0"/>
                          </a:rPr>
                          <m:t>𝑝</m:t>
                        </m:r>
                      </m:e>
                      <m:sub>
                        <m:r>
                          <a:rPr lang="en-US" sz="1800" b="0" i="1" smtClean="0">
                            <a:latin typeface="Cambria Math" charset="0"/>
                          </a:rPr>
                          <m:t>𝑡</m:t>
                        </m:r>
                        <m:r>
                          <a:rPr lang="en-US" sz="1800" b="0" i="1" smtClean="0">
                            <a:latin typeface="Cambria Math" charset="0"/>
                          </a:rPr>
                          <m:t>, </m:t>
                        </m:r>
                        <m:r>
                          <a:rPr lang="en-US" sz="1800" b="0" i="1" smtClean="0">
                            <a:latin typeface="Cambria Math" charset="0"/>
                          </a:rPr>
                          <m:t>𝑖</m:t>
                        </m:r>
                      </m:sub>
                      <m:sup>
                        <m:d>
                          <m:dPr>
                            <m:ctrlPr>
                              <a:rPr lang="en-US" sz="1800" b="0" i="1" smtClean="0">
                                <a:latin typeface="Cambria Math" panose="02040503050406030204" pitchFamily="18" charset="0"/>
                              </a:rPr>
                            </m:ctrlPr>
                          </m:dPr>
                          <m:e>
                            <m:r>
                              <a:rPr lang="en-US" sz="1800" b="0" i="1" smtClean="0">
                                <a:latin typeface="Cambria Math" charset="0"/>
                              </a:rPr>
                              <m:t>𝑒</m:t>
                            </m:r>
                          </m:e>
                        </m:d>
                      </m:sup>
                    </m:sSubSup>
                    <m:r>
                      <a:rPr lang="en-US" sz="1800" b="0" i="1" smtClean="0">
                        <a:latin typeface="Cambria Math" charset="0"/>
                      </a:rPr>
                      <m:t>)</m:t>
                    </m:r>
                  </m:oMath>
                </a14:m>
                <a:endParaRPr lang="en-US" sz="1800" dirty="0"/>
              </a:p>
              <a:p>
                <a:pPr marL="285750" indent="-285750">
                  <a:buFont typeface="Arial" charset="0"/>
                  <a:buChar char="•"/>
                </a:pPr>
                <a:r>
                  <a:rPr lang="en-US" sz="1800" dirty="0"/>
                  <a:t>Greedy search is not guaranteed to find the translation with highest probability, but is efficient in terms of memory and computation.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5084848" cy="3816668"/>
              </a:xfrm>
              <a:blipFill rotWithShape="0">
                <a:blip r:embed="rId2"/>
                <a:stretch>
                  <a:fillRect l="-839" t="-95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595657" y="660677"/>
            <a:ext cx="2946435" cy="3170364"/>
          </a:xfrm>
          <a:prstGeom prst="rect">
            <a:avLst/>
          </a:prstGeom>
        </p:spPr>
      </p:pic>
      <p:sp>
        <p:nvSpPr>
          <p:cNvPr id="10" name="Rectangle 9"/>
          <p:cNvSpPr/>
          <p:nvPr/>
        </p:nvSpPr>
        <p:spPr>
          <a:xfrm>
            <a:off x="6041188" y="4044811"/>
            <a:ext cx="2055371" cy="246221"/>
          </a:xfrm>
          <a:prstGeom prst="rect">
            <a:avLst/>
          </a:prstGeom>
        </p:spPr>
        <p:txBody>
          <a:bodyPr wrap="none">
            <a:spAutoFit/>
          </a:bodyPr>
          <a:lstStyle/>
          <a:p>
            <a:r>
              <a:rPr lang="en-US" sz="1000" dirty="0"/>
              <a:t>https://</a:t>
            </a:r>
            <a:r>
              <a:rPr lang="en-US" sz="1000" dirty="0" err="1"/>
              <a:t>github.com</a:t>
            </a:r>
            <a:r>
              <a:rPr lang="en-US" sz="1000" dirty="0"/>
              <a:t>/</a:t>
            </a:r>
            <a:r>
              <a:rPr lang="en-US" sz="1000" dirty="0" err="1"/>
              <a:t>tensorflow</a:t>
            </a:r>
            <a:r>
              <a:rPr lang="en-US" sz="1000" dirty="0"/>
              <a:t>/</a:t>
            </a:r>
            <a:r>
              <a:rPr lang="en-US" sz="1000" dirty="0" err="1"/>
              <a:t>nmt</a:t>
            </a:r>
            <a:endParaRPr lang="en-US" sz="1000" dirty="0"/>
          </a:p>
        </p:txBody>
      </p:sp>
    </p:spTree>
    <p:extLst>
      <p:ext uri="{BB962C8B-B14F-4D97-AF65-F5344CB8AC3E}">
        <p14:creationId xmlns:p14="http://schemas.microsoft.com/office/powerpoint/2010/main" val="942924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Search</a:t>
            </a:r>
          </a:p>
        </p:txBody>
      </p:sp>
      <p:sp>
        <p:nvSpPr>
          <p:cNvPr id="3" name="Content Placeholder 2"/>
          <p:cNvSpPr>
            <a:spLocks noGrp="1"/>
          </p:cNvSpPr>
          <p:nvPr>
            <p:ph idx="1"/>
          </p:nvPr>
        </p:nvSpPr>
        <p:spPr>
          <a:xfrm>
            <a:off x="340592" y="1009332"/>
            <a:ext cx="5084848" cy="3816668"/>
          </a:xfrm>
        </p:spPr>
        <p:txBody>
          <a:bodyPr/>
          <a:lstStyle/>
          <a:p>
            <a:pPr marL="285750" indent="-285750">
              <a:buFont typeface="Arial" charset="0"/>
              <a:buChar char="•"/>
            </a:pPr>
            <a:r>
              <a:rPr lang="en-US" sz="1800" dirty="0"/>
              <a:t>Beam Search is a search method that searched for b best hypothesis at each time step. b is called width of the beam. </a:t>
            </a:r>
          </a:p>
          <a:p>
            <a:pPr marL="285750" indent="-285750">
              <a:buFont typeface="Arial" charset="0"/>
              <a:buChar char="•"/>
            </a:pPr>
            <a:r>
              <a:rPr lang="en-US" sz="1800" dirty="0"/>
              <a:t>Larger beam size has a strong length bias.</a:t>
            </a:r>
          </a:p>
          <a:p>
            <a:pPr marL="285750" indent="-285750">
              <a:buFont typeface="Arial" charset="0"/>
              <a:buChar char="•"/>
            </a:pPr>
            <a:r>
              <a:rPr lang="en-US" sz="1800" dirty="0"/>
              <a:t>b is a </a:t>
            </a:r>
            <a:r>
              <a:rPr lang="en-US" sz="1800" dirty="0" err="1"/>
              <a:t>hyperparameter</a:t>
            </a:r>
            <a:r>
              <a:rPr lang="en-US" sz="1800" dirty="0"/>
              <a:t> that should be selected to maximize accuracy.</a:t>
            </a:r>
          </a:p>
          <a:p>
            <a:pPr marL="285750" indent="-285750">
              <a:buFont typeface="Arial" charset="0"/>
              <a:buChar char="•"/>
            </a:pPr>
            <a:r>
              <a:rPr lang="en-US" sz="1800" dirty="0"/>
              <a:t>Not very efficient. </a:t>
            </a:r>
          </a:p>
        </p:txBody>
      </p:sp>
      <p:pic>
        <p:nvPicPr>
          <p:cNvPr id="4" name="Picture 3"/>
          <p:cNvPicPr>
            <a:picLocks noChangeAspect="1"/>
          </p:cNvPicPr>
          <p:nvPr/>
        </p:nvPicPr>
        <p:blipFill>
          <a:blip r:embed="rId2"/>
          <a:stretch>
            <a:fillRect/>
          </a:stretch>
        </p:blipFill>
        <p:spPr>
          <a:xfrm>
            <a:off x="5425440" y="1009332"/>
            <a:ext cx="3616275" cy="3027403"/>
          </a:xfrm>
          <a:prstGeom prst="rect">
            <a:avLst/>
          </a:prstGeom>
        </p:spPr>
      </p:pic>
    </p:spTree>
    <p:extLst>
      <p:ext uri="{BB962C8B-B14F-4D97-AF65-F5344CB8AC3E}">
        <p14:creationId xmlns:p14="http://schemas.microsoft.com/office/powerpoint/2010/main" val="611649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Attentional NMT</a:t>
            </a:r>
          </a:p>
        </p:txBody>
      </p:sp>
    </p:spTree>
    <p:extLst>
      <p:ext uri="{BB962C8B-B14F-4D97-AF65-F5344CB8AC3E}">
        <p14:creationId xmlns:p14="http://schemas.microsoft.com/office/powerpoint/2010/main" val="945795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 of Encoder-Decoder</a:t>
            </a:r>
          </a:p>
        </p:txBody>
      </p:sp>
      <p:sp>
        <p:nvSpPr>
          <p:cNvPr id="3" name="Content Placeholder 2"/>
          <p:cNvSpPr>
            <a:spLocks noGrp="1"/>
          </p:cNvSpPr>
          <p:nvPr>
            <p:ph idx="1"/>
          </p:nvPr>
        </p:nvSpPr>
        <p:spPr>
          <a:xfrm>
            <a:off x="336789" y="1419065"/>
            <a:ext cx="4160288" cy="951548"/>
          </a:xfrm>
        </p:spPr>
        <p:txBody>
          <a:bodyPr/>
          <a:lstStyle/>
          <a:p>
            <a:pPr marL="285750" indent="-285750">
              <a:buFont typeface="Arial" charset="0"/>
              <a:buChar char="•"/>
            </a:pPr>
            <a:r>
              <a:rPr lang="en-US" sz="1800" dirty="0"/>
              <a:t>Long distance dependencies between words that need to be translated to each other</a:t>
            </a:r>
          </a:p>
          <a:p>
            <a:pPr marL="285750" indent="-285750">
              <a:buFont typeface="Arial" charset="0"/>
              <a:buChar char="•"/>
            </a:pPr>
            <a:r>
              <a:rPr lang="en-US" sz="1800" dirty="0"/>
              <a:t>Storing information of sentences of arbitrary length in the same fixed-length vector.</a:t>
            </a:r>
          </a:p>
          <a:p>
            <a:pPr marL="1028700" lvl="1">
              <a:buFont typeface="Arial" charset="0"/>
              <a:buChar char="•"/>
            </a:pPr>
            <a:r>
              <a:rPr lang="en-US" sz="1400" dirty="0"/>
              <a:t>Small model cannot store information about long sentences.</a:t>
            </a:r>
          </a:p>
          <a:p>
            <a:pPr marL="1028700" lvl="1">
              <a:buFont typeface="Arial" charset="0"/>
              <a:buChar char="•"/>
            </a:pPr>
            <a:r>
              <a:rPr lang="en-US" sz="1400" dirty="0"/>
              <a:t>Large model is inefficient for small sentences.</a:t>
            </a:r>
          </a:p>
          <a:p>
            <a:pPr marL="1028700" lvl="1">
              <a:buFont typeface="Arial" charset="0"/>
              <a:buChar char="•"/>
            </a:pPr>
            <a:r>
              <a:rPr lang="en-US" sz="1400" dirty="0"/>
              <a:t>Increasing number of parameters makes is difficult to train the model.</a:t>
            </a:r>
          </a:p>
        </p:txBody>
      </p:sp>
      <p:sp>
        <p:nvSpPr>
          <p:cNvPr id="6" name="Rectangle 5"/>
          <p:cNvSpPr/>
          <p:nvPr/>
        </p:nvSpPr>
        <p:spPr>
          <a:xfrm>
            <a:off x="4717396" y="1157455"/>
            <a:ext cx="3970093" cy="523220"/>
          </a:xfrm>
          <a:prstGeom prst="rect">
            <a:avLst/>
          </a:prstGeom>
          <a:ln>
            <a:solidFill>
              <a:schemeClr val="accent2"/>
            </a:solidFill>
          </a:ln>
        </p:spPr>
        <p:txBody>
          <a:bodyPr wrap="square">
            <a:spAutoFit/>
          </a:bodyPr>
          <a:lstStyle/>
          <a:p>
            <a:pPr algn="ctr"/>
            <a:r>
              <a:rPr lang="en-US" sz="1400" dirty="0"/>
              <a:t>He purchased a car, so that he </a:t>
            </a:r>
            <a:r>
              <a:rPr lang="en-US" sz="1400" dirty="0">
                <a:solidFill>
                  <a:schemeClr val="accent2"/>
                </a:solidFill>
              </a:rPr>
              <a:t>could</a:t>
            </a:r>
            <a:r>
              <a:rPr lang="en-US" sz="1400" dirty="0"/>
              <a:t> drive to work and not spend his time on train.</a:t>
            </a:r>
          </a:p>
        </p:txBody>
      </p:sp>
      <p:sp>
        <p:nvSpPr>
          <p:cNvPr id="7" name="Rectangle 6"/>
          <p:cNvSpPr/>
          <p:nvPr/>
        </p:nvSpPr>
        <p:spPr>
          <a:xfrm>
            <a:off x="4717396" y="2263011"/>
            <a:ext cx="3970093" cy="534323"/>
          </a:xfrm>
          <a:prstGeom prst="rect">
            <a:avLst/>
          </a:prstGeom>
          <a:ln>
            <a:solidFill>
              <a:schemeClr val="accent2"/>
            </a:solidFill>
          </a:ln>
        </p:spPr>
        <p:txBody>
          <a:bodyPr wrap="square">
            <a:spAutoFit/>
          </a:bodyPr>
          <a:lstStyle/>
          <a:p>
            <a:r>
              <a:rPr lang="en-US" sz="1400" dirty="0" err="1"/>
              <a:t>Er</a:t>
            </a:r>
            <a:r>
              <a:rPr lang="en-US" sz="1400" dirty="0"/>
              <a:t> </a:t>
            </a:r>
            <a:r>
              <a:rPr lang="en-US" sz="1400" dirty="0" err="1"/>
              <a:t>kaufte</a:t>
            </a:r>
            <a:r>
              <a:rPr lang="en-US" sz="1400" dirty="0"/>
              <a:t> </a:t>
            </a:r>
            <a:r>
              <a:rPr lang="en-US" sz="1400" dirty="0" err="1"/>
              <a:t>ein</a:t>
            </a:r>
            <a:r>
              <a:rPr lang="en-US" sz="1400" dirty="0"/>
              <a:t> Auto, </a:t>
            </a:r>
            <a:r>
              <a:rPr lang="en-US" sz="1400" dirty="0" err="1"/>
              <a:t>damit</a:t>
            </a:r>
            <a:r>
              <a:rPr lang="en-US" sz="1400" dirty="0"/>
              <a:t> </a:t>
            </a:r>
            <a:r>
              <a:rPr lang="en-US" sz="1400" dirty="0" err="1"/>
              <a:t>er</a:t>
            </a:r>
            <a:r>
              <a:rPr lang="en-US" sz="1400" dirty="0"/>
              <a:t> </a:t>
            </a:r>
            <a:r>
              <a:rPr lang="en-US" sz="1400" dirty="0" err="1"/>
              <a:t>zur</a:t>
            </a:r>
            <a:r>
              <a:rPr lang="en-US" sz="1400" dirty="0"/>
              <a:t> </a:t>
            </a:r>
            <a:r>
              <a:rPr lang="en-US" sz="1400" dirty="0" err="1"/>
              <a:t>Arbeit</a:t>
            </a:r>
            <a:r>
              <a:rPr lang="en-US" sz="1400" dirty="0"/>
              <a:t> </a:t>
            </a:r>
            <a:r>
              <a:rPr lang="en-US" sz="1400" dirty="0" err="1"/>
              <a:t>fahren</a:t>
            </a:r>
            <a:r>
              <a:rPr lang="en-US" sz="1400" dirty="0"/>
              <a:t> und seine </a:t>
            </a:r>
            <a:r>
              <a:rPr lang="en-US" sz="1400" dirty="0" err="1"/>
              <a:t>Zeit</a:t>
            </a:r>
            <a:r>
              <a:rPr lang="en-US" sz="1400" dirty="0"/>
              <a:t> </a:t>
            </a:r>
            <a:r>
              <a:rPr lang="en-US" sz="1400" dirty="0" err="1"/>
              <a:t>nicht</a:t>
            </a:r>
            <a:r>
              <a:rPr lang="en-US" sz="1400" dirty="0"/>
              <a:t> </a:t>
            </a:r>
            <a:r>
              <a:rPr lang="en-US" sz="1400" dirty="0" err="1"/>
              <a:t>im</a:t>
            </a:r>
            <a:r>
              <a:rPr lang="en-US" sz="1400" dirty="0"/>
              <a:t> Zug </a:t>
            </a:r>
            <a:r>
              <a:rPr lang="en-US" sz="1400" dirty="0" err="1"/>
              <a:t>verbringen</a:t>
            </a:r>
            <a:r>
              <a:rPr lang="en-US" sz="1400" dirty="0"/>
              <a:t> </a:t>
            </a:r>
            <a:r>
              <a:rPr lang="en-US" sz="1400" dirty="0" err="1">
                <a:solidFill>
                  <a:schemeClr val="accent2"/>
                </a:solidFill>
              </a:rPr>
              <a:t>konnte</a:t>
            </a:r>
            <a:endParaRPr lang="en-US" sz="1400" dirty="0">
              <a:solidFill>
                <a:schemeClr val="accent2"/>
              </a:solidFill>
            </a:endParaRPr>
          </a:p>
        </p:txBody>
      </p:sp>
      <p:sp>
        <p:nvSpPr>
          <p:cNvPr id="8" name="Up-Down Arrow 7"/>
          <p:cNvSpPr/>
          <p:nvPr/>
        </p:nvSpPr>
        <p:spPr>
          <a:xfrm>
            <a:off x="6546886" y="1778000"/>
            <a:ext cx="311114" cy="437683"/>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204709" y="3400265"/>
            <a:ext cx="4160288" cy="95154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charset="0"/>
              <a:buChar char="•"/>
            </a:pPr>
            <a:endParaRPr lang="en-US" sz="1800" dirty="0"/>
          </a:p>
        </p:txBody>
      </p:sp>
    </p:spTree>
    <p:extLst>
      <p:ext uri="{BB962C8B-B14F-4D97-AF65-F5344CB8AC3E}">
        <p14:creationId xmlns:p14="http://schemas.microsoft.com/office/powerpoint/2010/main" val="3493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Count-Based n-gram Language Models</a:t>
            </a:r>
          </a:p>
        </p:txBody>
      </p:sp>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Prepare a set of training data from which we can count word strings</a:t>
            </a:r>
          </a:p>
          <a:p>
            <a:pPr marL="285750" indent="-285750">
              <a:buFont typeface="Arial" charset="0"/>
              <a:buChar char="•"/>
            </a:pPr>
            <a:r>
              <a:rPr lang="en-US" sz="1800" dirty="0"/>
              <a:t>Count up the number of times we have seen a particular string of words</a:t>
            </a:r>
          </a:p>
          <a:p>
            <a:pPr marL="285750" indent="-285750">
              <a:buFont typeface="Arial" charset="0"/>
              <a:buChar char="•"/>
            </a:pPr>
            <a:r>
              <a:rPr lang="en-US" sz="1800" dirty="0"/>
              <a:t>Divide it by the number of times we have seen the context.</a:t>
            </a:r>
          </a:p>
        </p:txBody>
      </p:sp>
      <p:pic>
        <p:nvPicPr>
          <p:cNvPr id="6" name="Picture 5"/>
          <p:cNvPicPr>
            <a:picLocks noChangeAspect="1"/>
          </p:cNvPicPr>
          <p:nvPr/>
        </p:nvPicPr>
        <p:blipFill>
          <a:blip r:embed="rId2"/>
          <a:stretch>
            <a:fillRect/>
          </a:stretch>
        </p:blipFill>
        <p:spPr>
          <a:xfrm>
            <a:off x="2065550" y="2082800"/>
            <a:ext cx="4747781" cy="1399261"/>
          </a:xfrm>
          <a:prstGeom prst="rect">
            <a:avLst/>
          </a:prstGeom>
        </p:spPr>
      </p:pic>
      <p:pic>
        <p:nvPicPr>
          <p:cNvPr id="7" name="Picture 6"/>
          <p:cNvPicPr>
            <a:picLocks noChangeAspect="1"/>
          </p:cNvPicPr>
          <p:nvPr/>
        </p:nvPicPr>
        <p:blipFill>
          <a:blip r:embed="rId3"/>
          <a:stretch>
            <a:fillRect/>
          </a:stretch>
        </p:blipFill>
        <p:spPr>
          <a:xfrm>
            <a:off x="2753360" y="3996089"/>
            <a:ext cx="3474720" cy="720369"/>
          </a:xfrm>
          <a:prstGeom prst="rect">
            <a:avLst/>
          </a:prstGeom>
          <a:ln>
            <a:solidFill>
              <a:schemeClr val="accent1"/>
            </a:solidFill>
          </a:ln>
        </p:spPr>
      </p:pic>
      <p:sp>
        <p:nvSpPr>
          <p:cNvPr id="8" name="TextBox 7"/>
          <p:cNvSpPr txBox="1"/>
          <p:nvPr/>
        </p:nvSpPr>
        <p:spPr>
          <a:xfrm>
            <a:off x="619760" y="3551551"/>
            <a:ext cx="1723549" cy="369332"/>
          </a:xfrm>
          <a:prstGeom prst="rect">
            <a:avLst/>
          </a:prstGeom>
          <a:noFill/>
        </p:spPr>
        <p:txBody>
          <a:bodyPr wrap="none" rtlCol="0">
            <a:spAutoFit/>
          </a:bodyPr>
          <a:lstStyle/>
          <a:p>
            <a:r>
              <a:rPr lang="en-US"/>
              <a:t>More Formally:</a:t>
            </a:r>
          </a:p>
        </p:txBody>
      </p:sp>
    </p:spTree>
    <p:extLst>
      <p:ext uri="{BB962C8B-B14F-4D97-AF65-F5344CB8AC3E}">
        <p14:creationId xmlns:p14="http://schemas.microsoft.com/office/powerpoint/2010/main" val="1786542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a:t>
            </a:r>
          </a:p>
        </p:txBody>
      </p:sp>
      <p:sp>
        <p:nvSpPr>
          <p:cNvPr id="3" name="Content Placeholder 2"/>
          <p:cNvSpPr>
            <a:spLocks noGrp="1"/>
          </p:cNvSpPr>
          <p:nvPr>
            <p:ph idx="1"/>
          </p:nvPr>
        </p:nvSpPr>
        <p:spPr>
          <a:xfrm>
            <a:off x="336789" y="870425"/>
            <a:ext cx="4286011" cy="3467896"/>
          </a:xfrm>
        </p:spPr>
        <p:txBody>
          <a:bodyPr/>
          <a:lstStyle/>
          <a:p>
            <a:pPr marL="285750" indent="-285750">
              <a:buFont typeface="Arial" charset="0"/>
              <a:buChar char="•"/>
            </a:pPr>
            <a:r>
              <a:rPr lang="en-US" sz="1800" dirty="0"/>
              <a:t>The attention model comes between the encoder and the decoder and helps the decoder to pick only the encoded inputs that are important for each step of the decoding process.</a:t>
            </a:r>
          </a:p>
          <a:p>
            <a:pPr marL="285750" indent="-285750">
              <a:buFont typeface="Arial" charset="0"/>
              <a:buChar char="•"/>
            </a:pPr>
            <a:r>
              <a:rPr lang="en-US" sz="1800" dirty="0"/>
              <a:t>For each encoded input from the encoder RNN, the attention mechanism calculates its importance:</a:t>
            </a:r>
          </a:p>
        </p:txBody>
      </p:sp>
      <p:sp>
        <p:nvSpPr>
          <p:cNvPr id="9" name="Content Placeholder 2"/>
          <p:cNvSpPr txBox="1">
            <a:spLocks/>
          </p:cNvSpPr>
          <p:nvPr/>
        </p:nvSpPr>
        <p:spPr>
          <a:xfrm>
            <a:off x="3460987" y="4689576"/>
            <a:ext cx="2513093" cy="237015"/>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hlinkClick r:id="rId2"/>
              </a:rPr>
              <a:t>https://talbaumel.github.io/attention/</a:t>
            </a:r>
            <a:r>
              <a:rPr lang="en-US" sz="1000" dirty="0"/>
              <a:t> </a:t>
            </a:r>
          </a:p>
        </p:txBody>
      </p:sp>
      <p:pic>
        <p:nvPicPr>
          <p:cNvPr id="5" name="Picture 4"/>
          <p:cNvPicPr>
            <a:picLocks noChangeAspect="1"/>
          </p:cNvPicPr>
          <p:nvPr/>
        </p:nvPicPr>
        <p:blipFill>
          <a:blip r:embed="rId3"/>
          <a:stretch>
            <a:fillRect/>
          </a:stretch>
        </p:blipFill>
        <p:spPr>
          <a:xfrm>
            <a:off x="4622800" y="1221680"/>
            <a:ext cx="4071852" cy="2540060"/>
          </a:xfrm>
          <a:prstGeom prst="rect">
            <a:avLst/>
          </a:prstGeom>
        </p:spPr>
      </p:pic>
    </p:spTree>
    <p:extLst>
      <p:ext uri="{BB962C8B-B14F-4D97-AF65-F5344CB8AC3E}">
        <p14:creationId xmlns:p14="http://schemas.microsoft.com/office/powerpoint/2010/main" val="480293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 Visualization of Importance</a:t>
            </a:r>
          </a:p>
        </p:txBody>
      </p:sp>
      <p:sp>
        <p:nvSpPr>
          <p:cNvPr id="3" name="Rectangle 2"/>
          <p:cNvSpPr/>
          <p:nvPr/>
        </p:nvSpPr>
        <p:spPr>
          <a:xfrm>
            <a:off x="1427217" y="4602706"/>
            <a:ext cx="5864106" cy="246221"/>
          </a:xfrm>
          <a:prstGeom prst="rect">
            <a:avLst/>
          </a:prstGeom>
        </p:spPr>
        <p:txBody>
          <a:bodyPr wrap="none">
            <a:spAutoFit/>
          </a:bodyPr>
          <a:lstStyle/>
          <a:p>
            <a:r>
              <a:rPr lang="en-US" sz="1000" dirty="0">
                <a:hlinkClick r:id="rId2"/>
              </a:rPr>
              <a:t>https://aws.amazon.com/blogs/ai/amazon-at-wmt-improving-machine-translation-with-user-feedback/</a:t>
            </a:r>
            <a:r>
              <a:rPr lang="en-US" sz="1000" dirty="0"/>
              <a:t> </a:t>
            </a:r>
          </a:p>
        </p:txBody>
      </p:sp>
      <p:pic>
        <p:nvPicPr>
          <p:cNvPr id="1028" name="Picture 4" descr="https://d2908q01vomqb2.cloudfront.net/f1f836cb4ea6efb2a0b1b99f41ad8b103eff4b59/2017/03/29/alignments_th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89" y="1474231"/>
            <a:ext cx="8044962" cy="214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36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C84A8-85AB-9142-A720-C64740FEE6F2}"/>
              </a:ext>
            </a:extLst>
          </p:cNvPr>
          <p:cNvSpPr txBox="1"/>
          <p:nvPr/>
        </p:nvSpPr>
        <p:spPr>
          <a:xfrm>
            <a:off x="479503" y="4753961"/>
            <a:ext cx="7426712" cy="307777"/>
          </a:xfrm>
          <a:prstGeom prst="rect">
            <a:avLst/>
          </a:prstGeom>
          <a:noFill/>
        </p:spPr>
        <p:txBody>
          <a:bodyPr wrap="square" rtlCol="0">
            <a:spAutoFit/>
          </a:bodyPr>
          <a:lstStyle/>
          <a:p>
            <a:r>
              <a:rPr lang="en-US" sz="1400" dirty="0"/>
              <a:t>Andrew Ng: </a:t>
            </a:r>
            <a:r>
              <a:rPr lang="en-US" sz="1400" dirty="0">
                <a:hlinkClick r:id="rId2"/>
              </a:rPr>
              <a:t>https://www.coursera.org/lecture/nlp-sequence-models/attention-model-lSwVa</a:t>
            </a:r>
            <a:endParaRPr lang="en-US" sz="1400" dirty="0"/>
          </a:p>
        </p:txBody>
      </p:sp>
      <p:pic>
        <p:nvPicPr>
          <p:cNvPr id="6" name="Picture 5">
            <a:extLst>
              <a:ext uri="{FF2B5EF4-FFF2-40B4-BE49-F238E27FC236}">
                <a16:creationId xmlns:a16="http://schemas.microsoft.com/office/drawing/2014/main" id="{B06CAF5D-C767-E247-8D7B-5ED11B6617D9}"/>
              </a:ext>
            </a:extLst>
          </p:cNvPr>
          <p:cNvPicPr>
            <a:picLocks noChangeAspect="1"/>
          </p:cNvPicPr>
          <p:nvPr/>
        </p:nvPicPr>
        <p:blipFill>
          <a:blip r:embed="rId3"/>
          <a:stretch>
            <a:fillRect/>
          </a:stretch>
        </p:blipFill>
        <p:spPr>
          <a:xfrm>
            <a:off x="479503" y="263369"/>
            <a:ext cx="8305181" cy="4490592"/>
          </a:xfrm>
          <a:prstGeom prst="rect">
            <a:avLst/>
          </a:prstGeom>
        </p:spPr>
      </p:pic>
    </p:spTree>
    <p:extLst>
      <p:ext uri="{BB962C8B-B14F-4D97-AF65-F5344CB8AC3E}">
        <p14:creationId xmlns:p14="http://schemas.microsoft.com/office/powerpoint/2010/main" val="3785027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C84A8-85AB-9142-A720-C64740FEE6F2}"/>
              </a:ext>
            </a:extLst>
          </p:cNvPr>
          <p:cNvSpPr txBox="1"/>
          <p:nvPr/>
        </p:nvSpPr>
        <p:spPr>
          <a:xfrm>
            <a:off x="479503" y="4753961"/>
            <a:ext cx="7426712" cy="307777"/>
          </a:xfrm>
          <a:prstGeom prst="rect">
            <a:avLst/>
          </a:prstGeom>
          <a:noFill/>
        </p:spPr>
        <p:txBody>
          <a:bodyPr wrap="square" rtlCol="0">
            <a:spAutoFit/>
          </a:bodyPr>
          <a:lstStyle/>
          <a:p>
            <a:r>
              <a:rPr lang="en-US" sz="1400" dirty="0"/>
              <a:t>Andrew Ng: </a:t>
            </a:r>
            <a:r>
              <a:rPr lang="en-US" sz="1400" dirty="0">
                <a:hlinkClick r:id="rId2"/>
              </a:rPr>
              <a:t>https://www.coursera.org/lecture/nlp-sequence-models/attention-model-lSwVa</a:t>
            </a:r>
            <a:endParaRPr lang="en-US" sz="1400" dirty="0"/>
          </a:p>
        </p:txBody>
      </p:sp>
      <p:pic>
        <p:nvPicPr>
          <p:cNvPr id="3" name="Picture 2">
            <a:extLst>
              <a:ext uri="{FF2B5EF4-FFF2-40B4-BE49-F238E27FC236}">
                <a16:creationId xmlns:a16="http://schemas.microsoft.com/office/drawing/2014/main" id="{1E9FAA8C-F846-C24E-94C6-95D4E04B3A31}"/>
              </a:ext>
            </a:extLst>
          </p:cNvPr>
          <p:cNvPicPr>
            <a:picLocks noChangeAspect="1"/>
          </p:cNvPicPr>
          <p:nvPr/>
        </p:nvPicPr>
        <p:blipFill>
          <a:blip r:embed="rId3"/>
          <a:stretch>
            <a:fillRect/>
          </a:stretch>
        </p:blipFill>
        <p:spPr>
          <a:xfrm>
            <a:off x="571190" y="169901"/>
            <a:ext cx="8126761" cy="4488618"/>
          </a:xfrm>
          <a:prstGeom prst="rect">
            <a:avLst/>
          </a:prstGeom>
        </p:spPr>
      </p:pic>
    </p:spTree>
    <p:extLst>
      <p:ext uri="{BB962C8B-B14F-4D97-AF65-F5344CB8AC3E}">
        <p14:creationId xmlns:p14="http://schemas.microsoft.com/office/powerpoint/2010/main" val="2357706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Mechanism</a:t>
            </a:r>
          </a:p>
        </p:txBody>
      </p:sp>
      <p:sp>
        <p:nvSpPr>
          <p:cNvPr id="3" name="Content Placeholder 2"/>
          <p:cNvSpPr>
            <a:spLocks noGrp="1"/>
          </p:cNvSpPr>
          <p:nvPr>
            <p:ph idx="1"/>
          </p:nvPr>
        </p:nvSpPr>
        <p:spPr>
          <a:xfrm>
            <a:off x="340592" y="1009332"/>
            <a:ext cx="5054368" cy="3745548"/>
          </a:xfrm>
        </p:spPr>
        <p:txBody>
          <a:bodyPr/>
          <a:lstStyle/>
          <a:p>
            <a:r>
              <a:rPr lang="en-US" sz="1800" dirty="0"/>
              <a:t>The attention computation happens at every decoder time step. It consists of the following stages:</a:t>
            </a:r>
          </a:p>
          <a:p>
            <a:pPr marL="342900" indent="-342900">
              <a:buFont typeface="+mj-lt"/>
              <a:buAutoNum type="arabicPeriod"/>
            </a:pPr>
            <a:r>
              <a:rPr lang="en-US" sz="1600" dirty="0"/>
              <a:t>The current target hidden state is compared with all source states to derive </a:t>
            </a:r>
            <a:r>
              <a:rPr lang="en-US" sz="1600" i="1" dirty="0"/>
              <a:t>attention weights</a:t>
            </a:r>
            <a:r>
              <a:rPr lang="en-US" sz="1600" dirty="0"/>
              <a:t> </a:t>
            </a:r>
          </a:p>
          <a:p>
            <a:pPr marL="342900" indent="-342900">
              <a:buFont typeface="+mj-lt"/>
              <a:buAutoNum type="arabicPeriod"/>
            </a:pPr>
            <a:r>
              <a:rPr lang="en-US" sz="1600" dirty="0"/>
              <a:t>Based on the attention weights we compute a </a:t>
            </a:r>
            <a:r>
              <a:rPr lang="en-US" sz="1600" i="1" dirty="0"/>
              <a:t>context vector</a:t>
            </a:r>
            <a:r>
              <a:rPr lang="en-US" sz="1600" dirty="0"/>
              <a:t> as the weighted average of the source states.</a:t>
            </a:r>
          </a:p>
          <a:p>
            <a:pPr marL="342900" indent="-342900">
              <a:buFont typeface="+mj-lt"/>
              <a:buAutoNum type="arabicPeriod"/>
            </a:pPr>
            <a:r>
              <a:rPr lang="en-US" sz="1600" dirty="0"/>
              <a:t>Combine the context vector with the current target hidden state to yield the final </a:t>
            </a:r>
            <a:r>
              <a:rPr lang="en-US" sz="1600" i="1" dirty="0"/>
              <a:t>attention vector</a:t>
            </a:r>
            <a:endParaRPr lang="en-US" sz="1600" dirty="0"/>
          </a:p>
          <a:p>
            <a:pPr marL="342900" indent="-342900">
              <a:buFont typeface="+mj-lt"/>
              <a:buAutoNum type="arabicPeriod"/>
            </a:pPr>
            <a:r>
              <a:rPr lang="en-US" sz="1600" dirty="0"/>
              <a:t>The attention vector is fed as an input to the next time step (</a:t>
            </a:r>
            <a:r>
              <a:rPr lang="en-US" sz="1600" i="1" dirty="0"/>
              <a:t>input feeding</a:t>
            </a:r>
            <a:r>
              <a:rPr lang="en-US" sz="1600" dirty="0"/>
              <a:t>). The first three steps can be summarized by the equations below:</a:t>
            </a:r>
          </a:p>
          <a:p>
            <a:endParaRPr lang="en-US" sz="1800" dirty="0"/>
          </a:p>
        </p:txBody>
      </p:sp>
      <p:pic>
        <p:nvPicPr>
          <p:cNvPr id="8" name="Picture 7"/>
          <p:cNvPicPr>
            <a:picLocks noChangeAspect="1"/>
          </p:cNvPicPr>
          <p:nvPr/>
        </p:nvPicPr>
        <p:blipFill>
          <a:blip r:embed="rId2"/>
          <a:stretch>
            <a:fillRect/>
          </a:stretch>
        </p:blipFill>
        <p:spPr>
          <a:xfrm>
            <a:off x="5628640" y="1920240"/>
            <a:ext cx="3067419" cy="1415732"/>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923280" y="3335972"/>
                <a:ext cx="2070695"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𝛼</m:t>
                          </m:r>
                        </m:e>
                        <m:sub>
                          <m:r>
                            <a:rPr lang="en-US" sz="1400" b="0" i="1" smtClean="0">
                              <a:latin typeface="Cambria Math" charset="0"/>
                            </a:rPr>
                            <m:t>𝑡𝑠</m:t>
                          </m:r>
                        </m:sub>
                      </m:sSub>
                      <m:r>
                        <a:rPr lang="en-US" sz="1400" b="0" i="1" smtClean="0">
                          <a:latin typeface="Cambria Math" charset="0"/>
                        </a:rPr>
                        <m:t>:</m:t>
                      </m:r>
                      <m:r>
                        <a:rPr lang="en-US" sz="1400" b="0" i="1" smtClean="0">
                          <a:latin typeface="Cambria Math" charset="0"/>
                        </a:rPr>
                        <m:t>𝑎𝑡𝑡𝑒𝑛𝑡𝑖𝑜𝑛</m:t>
                      </m:r>
                      <m:r>
                        <a:rPr lang="en-US" sz="1400" b="0" i="1" smtClean="0">
                          <a:latin typeface="Cambria Math" charset="0"/>
                        </a:rPr>
                        <m:t> </m:t>
                      </m:r>
                      <m:r>
                        <a:rPr lang="en-US" sz="1400" b="0" i="1" smtClean="0">
                          <a:latin typeface="Cambria Math" charset="0"/>
                        </a:rPr>
                        <m:t>𝑤𝑒𝑖𝑔h𝑡𝑠</m:t>
                      </m:r>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𝑐</m:t>
                          </m:r>
                        </m:e>
                        <m:sub>
                          <m:r>
                            <a:rPr lang="en-US" sz="1400" b="0" i="1" smtClean="0">
                              <a:latin typeface="Cambria Math" charset="0"/>
                            </a:rPr>
                            <m:t>𝑡</m:t>
                          </m:r>
                        </m:sub>
                      </m:sSub>
                      <m:r>
                        <a:rPr lang="en-US" sz="1400" b="0" i="1" smtClean="0">
                          <a:latin typeface="Cambria Math" charset="0"/>
                        </a:rPr>
                        <m:t>:</m:t>
                      </m:r>
                      <m:r>
                        <a:rPr lang="en-US" sz="1400" b="0" i="1" smtClean="0">
                          <a:latin typeface="Cambria Math" charset="0"/>
                        </a:rPr>
                        <m:t>𝑐𝑜𝑛𝑡𝑒𝑥𝑡</m:t>
                      </m:r>
                      <m:r>
                        <a:rPr lang="en-US" sz="1400" b="0" i="1" smtClean="0">
                          <a:latin typeface="Cambria Math" charset="0"/>
                        </a:rPr>
                        <m:t> </m:t>
                      </m:r>
                      <m:r>
                        <a:rPr lang="en-US" sz="1400" b="0" i="1" smtClean="0">
                          <a:latin typeface="Cambria Math" charset="0"/>
                        </a:rPr>
                        <m:t>𝑣𝑒𝑐𝑡𝑜𝑟</m:t>
                      </m:r>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𝛼</m:t>
                          </m:r>
                        </m:e>
                        <m:sub>
                          <m:r>
                            <a:rPr lang="en-US" sz="1400" b="0" i="1" smtClean="0">
                              <a:latin typeface="Cambria Math" charset="0"/>
                            </a:rPr>
                            <m:t>𝑡</m:t>
                          </m:r>
                        </m:sub>
                      </m:sSub>
                      <m:r>
                        <a:rPr lang="en-US" sz="1400" b="0" i="1" smtClean="0">
                          <a:latin typeface="Cambria Math" charset="0"/>
                        </a:rPr>
                        <m:t>=</m:t>
                      </m:r>
                      <m:r>
                        <a:rPr lang="en-US" sz="1400" b="0" i="1" smtClean="0">
                          <a:latin typeface="Cambria Math" charset="0"/>
                        </a:rPr>
                        <m:t>𝑎𝑡𝑡𝑒𝑛𝑡𝑖𝑜𝑛</m:t>
                      </m:r>
                      <m:r>
                        <a:rPr lang="en-US" sz="1400" b="0" i="1" smtClean="0">
                          <a:latin typeface="Cambria Math" charset="0"/>
                        </a:rPr>
                        <m:t> </m:t>
                      </m:r>
                      <m:r>
                        <a:rPr lang="en-US" sz="1400" b="0" i="1" smtClean="0">
                          <a:latin typeface="Cambria Math" charset="0"/>
                        </a:rPr>
                        <m:t>𝑣𝑒𝑐𝑡𝑜𝑟𝑙</m:t>
                      </m:r>
                      <m:r>
                        <a:rPr lang="en-US" sz="1400" b="0" i="1" smtClean="0">
                          <a:latin typeface="Cambria Math" charset="0"/>
                        </a:rPr>
                        <m:t> </m:t>
                      </m:r>
                    </m:oMath>
                  </m:oMathPara>
                </a14:m>
                <a:endParaRPr lang="en-US" sz="1400" b="0" dirty="0"/>
              </a:p>
            </p:txBody>
          </p:sp>
        </mc:Choice>
        <mc:Fallback xmlns="">
          <p:sp>
            <p:nvSpPr>
              <p:cNvPr id="9" name="TextBox 8"/>
              <p:cNvSpPr txBox="1">
                <a:spLocks noRot="1" noChangeAspect="1" noMove="1" noResize="1" noEditPoints="1" noAdjustHandles="1" noChangeArrowheads="1" noChangeShapeType="1" noTextEdit="1"/>
              </p:cNvSpPr>
              <p:nvPr/>
            </p:nvSpPr>
            <p:spPr>
              <a:xfrm>
                <a:off x="5923280" y="3335972"/>
                <a:ext cx="2070695" cy="738664"/>
              </a:xfrm>
              <a:prstGeom prst="rect">
                <a:avLst/>
              </a:prstGeom>
              <a:blipFill rotWithShape="0">
                <a:blip r:embed="rId3"/>
                <a:stretch>
                  <a:fillRect t="-34711" b="-45455"/>
                </a:stretch>
              </a:blipFill>
            </p:spPr>
            <p:txBody>
              <a:bodyPr/>
              <a:lstStyle/>
              <a:p>
                <a:r>
                  <a:rPr lang="en-US">
                    <a:noFill/>
                  </a:rPr>
                  <a:t> </a:t>
                </a:r>
              </a:p>
            </p:txBody>
          </p:sp>
        </mc:Fallback>
      </mc:AlternateContent>
    </p:spTree>
    <p:extLst>
      <p:ext uri="{BB962C8B-B14F-4D97-AF65-F5344CB8AC3E}">
        <p14:creationId xmlns:p14="http://schemas.microsoft.com/office/powerpoint/2010/main" val="889239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Attention Mechanism</a:t>
            </a:r>
          </a:p>
        </p:txBody>
      </p:sp>
      <p:pic>
        <p:nvPicPr>
          <p:cNvPr id="2050" name="Picture 2" descr="https://d2908q01vomqb2.cloudfront.net/f1f836cb4ea6efb2a0b1b99f41ad8b103eff4b59/2017/07/20/sockeye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845" y="660677"/>
            <a:ext cx="5495192" cy="3929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18222" y="4589739"/>
            <a:ext cx="5442438" cy="246221"/>
          </a:xfrm>
          <a:prstGeom prst="rect">
            <a:avLst/>
          </a:prstGeom>
        </p:spPr>
        <p:txBody>
          <a:bodyPr wrap="square">
            <a:spAutoFit/>
          </a:bodyPr>
          <a:lstStyle/>
          <a:p>
            <a:r>
              <a:rPr lang="en-US" sz="1000" dirty="0">
                <a:hlinkClick r:id="rId3"/>
              </a:rPr>
              <a:t>https://aws.amazon.com/blogs/ai/train-neural-machine-translation-models-with-sockeye/</a:t>
            </a:r>
            <a:r>
              <a:rPr lang="en-US" sz="1000" dirty="0"/>
              <a:t> </a:t>
            </a:r>
          </a:p>
        </p:txBody>
      </p:sp>
    </p:spTree>
    <p:extLst>
      <p:ext uri="{BB962C8B-B14F-4D97-AF65-F5344CB8AC3E}">
        <p14:creationId xmlns:p14="http://schemas.microsoft.com/office/powerpoint/2010/main" val="20852491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Attention Score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82949393"/>
                  </p:ext>
                </p:extLst>
              </p:nvPr>
            </p:nvGraphicFramePr>
            <p:xfrm>
              <a:off x="336789" y="754124"/>
              <a:ext cx="8502410" cy="2850962"/>
            </p:xfrm>
            <a:graphic>
              <a:graphicData uri="http://schemas.openxmlformats.org/drawingml/2006/table">
                <a:tbl>
                  <a:tblPr firstRow="1" bandRow="1">
                    <a:tableStyleId>{5C22544A-7EE6-4342-B048-85BDC9FD1C3A}</a:tableStyleId>
                  </a:tblPr>
                  <a:tblGrid>
                    <a:gridCol w="1406686">
                      <a:extLst>
                        <a:ext uri="{9D8B030D-6E8A-4147-A177-3AD203B41FA5}">
                          <a16:colId xmlns:a16="http://schemas.microsoft.com/office/drawing/2014/main" val="20000"/>
                        </a:ext>
                      </a:extLst>
                    </a:gridCol>
                    <a:gridCol w="1807050">
                      <a:extLst>
                        <a:ext uri="{9D8B030D-6E8A-4147-A177-3AD203B41FA5}">
                          <a16:colId xmlns:a16="http://schemas.microsoft.com/office/drawing/2014/main" val="20001"/>
                        </a:ext>
                      </a:extLst>
                    </a:gridCol>
                    <a:gridCol w="1969360">
                      <a:extLst>
                        <a:ext uri="{9D8B030D-6E8A-4147-A177-3AD203B41FA5}">
                          <a16:colId xmlns:a16="http://schemas.microsoft.com/office/drawing/2014/main" val="20002"/>
                        </a:ext>
                      </a:extLst>
                    </a:gridCol>
                    <a:gridCol w="3319314">
                      <a:extLst>
                        <a:ext uri="{9D8B030D-6E8A-4147-A177-3AD203B41FA5}">
                          <a16:colId xmlns:a16="http://schemas.microsoft.com/office/drawing/2014/main" val="20003"/>
                        </a:ext>
                      </a:extLst>
                    </a:gridCol>
                  </a:tblGrid>
                  <a:tr h="413438">
                    <a:tc>
                      <a:txBody>
                        <a:bodyPr/>
                        <a:lstStyle/>
                        <a:p>
                          <a:r>
                            <a:rPr lang="en-US" dirty="0"/>
                            <a:t>Method</a:t>
                          </a:r>
                        </a:p>
                      </a:txBody>
                      <a:tcPr/>
                    </a:tc>
                    <a:tc>
                      <a:txBody>
                        <a:bodyPr/>
                        <a:lstStyle/>
                        <a:p>
                          <a:r>
                            <a:rPr lang="en-US" dirty="0"/>
                            <a:t>Pros</a:t>
                          </a:r>
                        </a:p>
                      </a:txBody>
                      <a:tcPr/>
                    </a:tc>
                    <a:tc>
                      <a:txBody>
                        <a:bodyPr/>
                        <a:lstStyle/>
                        <a:p>
                          <a:r>
                            <a:rPr lang="en-US" dirty="0"/>
                            <a:t>Cons</a:t>
                          </a:r>
                        </a:p>
                      </a:txBody>
                      <a:tcPr/>
                    </a:tc>
                    <a:tc>
                      <a:txBody>
                        <a:bodyPr/>
                        <a:lstStyle/>
                        <a:p>
                          <a:r>
                            <a:rPr lang="en-US" dirty="0"/>
                            <a:t>Formula</a:t>
                          </a:r>
                        </a:p>
                      </a:txBody>
                      <a:tcPr/>
                    </a:tc>
                    <a:extLst>
                      <a:ext uri="{0D108BD9-81ED-4DB2-BD59-A6C34878D82A}">
                        <a16:rowId xmlns:a16="http://schemas.microsoft.com/office/drawing/2014/main" val="10000"/>
                      </a:ext>
                    </a:extLst>
                  </a:tr>
                  <a:tr h="701878">
                    <a:tc>
                      <a:txBody>
                        <a:bodyPr/>
                        <a:lstStyle/>
                        <a:p>
                          <a:r>
                            <a:rPr lang="en-US" sz="1200" dirty="0"/>
                            <a:t>Dot</a:t>
                          </a:r>
                          <a:r>
                            <a:rPr lang="en-US" sz="1200" baseline="0" dirty="0"/>
                            <a:t> Product</a:t>
                          </a:r>
                          <a:endParaRPr lang="en-US" sz="1200" dirty="0"/>
                        </a:p>
                      </a:txBody>
                      <a:tcPr/>
                    </a:tc>
                    <a:tc>
                      <a:txBody>
                        <a:bodyPr/>
                        <a:lstStyle/>
                        <a:p>
                          <a:pPr marL="285750" indent="-285750">
                            <a:buFontTx/>
                            <a:buChar char="-"/>
                          </a:pPr>
                          <a:r>
                            <a:rPr lang="en-US" sz="1200" dirty="0"/>
                            <a:t>Simple</a:t>
                          </a:r>
                        </a:p>
                        <a:p>
                          <a:pPr marL="285750" indent="-285750">
                            <a:buFontTx/>
                            <a:buChar char="-"/>
                          </a:pPr>
                          <a:r>
                            <a:rPr lang="en-US" sz="1200" dirty="0"/>
                            <a:t>No additional Parameters</a:t>
                          </a:r>
                        </a:p>
                      </a:txBody>
                      <a:tcPr/>
                    </a:tc>
                    <a:tc>
                      <a:txBody>
                        <a:bodyPr/>
                        <a:lstStyle/>
                        <a:p>
                          <a:pPr marL="285750" indent="-285750">
                            <a:buFontTx/>
                            <a:buChar char="-"/>
                          </a:pPr>
                          <a:r>
                            <a:rPr lang="en-US" sz="1200" baseline="0" dirty="0"/>
                            <a:t>Input and output encoding in the same space </a:t>
                          </a:r>
                        </a:p>
                      </a:txBody>
                      <a:tcPr/>
                    </a:tc>
                    <a:tc>
                      <a:txBody>
                        <a:bodyPr/>
                        <a:lstStyle/>
                        <a:p>
                          <a:r>
                            <a:rPr lang="en-US" sz="1200" b="0" i="1" dirty="0">
                              <a:latin typeface="Cambria Math" charset="0"/>
                              <a:ea typeface="Cambria Math" charset="0"/>
                              <a:cs typeface="Cambria Math" charset="0"/>
                            </a:rPr>
                            <a:t>attn_score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sSub>
                                    <m:sSubPr>
                                      <m:ctrlPr>
                                        <a:rPr lang="en-US" sz="1200" b="0" i="1" smtClean="0">
                                          <a:latin typeface="Cambria Math" panose="02040503050406030204" pitchFamily="18" charset="0"/>
                                        </a:rPr>
                                      </m:ctrlPr>
                                    </m:sSubPr>
                                    <m:e>
                                      <m:d>
                                        <m:dPr>
                                          <m:ctrlPr>
                                            <a:rPr lang="en-US" sz="1200" b="0" i="1" smtClean="0">
                                              <a:latin typeface="Cambria Math" panose="02040503050406030204" pitchFamily="18" charset="0"/>
                                            </a:rPr>
                                          </m:ctrlPr>
                                        </m:dPr>
                                        <m:e>
                                          <m:r>
                                            <a:rPr lang="en-US" sz="1200" b="0" i="1" smtClean="0">
                                              <a:latin typeface="Cambria Math" charset="0"/>
                                            </a:rPr>
                                            <m:t>𝑓</m:t>
                                          </m:r>
                                        </m:e>
                                      </m:d>
                                    </m:e>
                                    <m:sub>
                                      <m:r>
                                        <a:rPr lang="en-US" sz="1200" b="0" i="1" smtClean="0">
                                          <a:latin typeface="Cambria Math" charset="0"/>
                                        </a:rPr>
                                        <m:t>𝑇</m:t>
                                      </m:r>
                                    </m:sub>
                                  </m:sSub>
                                </m:sup>
                              </m:sSubSup>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oMath>
                          </a14:m>
                          <a:endParaRPr lang="en-US" sz="1200" dirty="0"/>
                        </a:p>
                      </a:txBody>
                      <a:tcPr/>
                    </a:tc>
                    <a:extLst>
                      <a:ext uri="{0D108BD9-81ED-4DB2-BD59-A6C34878D82A}">
                        <a16:rowId xmlns:a16="http://schemas.microsoft.com/office/drawing/2014/main" val="10001"/>
                      </a:ext>
                    </a:extLst>
                  </a:tr>
                  <a:tr h="543784">
                    <a:tc>
                      <a:txBody>
                        <a:bodyPr/>
                        <a:lstStyle/>
                        <a:p>
                          <a:r>
                            <a:rPr lang="en-US" sz="1200" dirty="0"/>
                            <a:t>Bilinear</a:t>
                          </a:r>
                          <a:r>
                            <a:rPr lang="en-US" sz="1200" baseline="0" dirty="0"/>
                            <a:t> Functions</a:t>
                          </a:r>
                          <a:endParaRPr lang="en-US" sz="1200" dirty="0"/>
                        </a:p>
                      </a:txBody>
                      <a:tcPr/>
                    </a:tc>
                    <a:tc>
                      <a:txBody>
                        <a:bodyPr/>
                        <a:lstStyle/>
                        <a:p>
                          <a:pPr marL="285750" indent="-285750">
                            <a:buFontTx/>
                            <a:buChar char="-"/>
                          </a:pPr>
                          <a:r>
                            <a:rPr lang="en-US" sz="1200" dirty="0"/>
                            <a:t>Input and output of different sized</a:t>
                          </a:r>
                        </a:p>
                      </a:txBody>
                      <a:tcPr/>
                    </a:tc>
                    <a:tc>
                      <a:txBody>
                        <a:bodyPr/>
                        <a:lstStyle/>
                        <a:p>
                          <a:pPr marL="285750" indent="-285750">
                            <a:buFontTx/>
                            <a:buChar char="-"/>
                          </a:pPr>
                          <a:r>
                            <a:rPr lang="en-US" sz="1200" baseline="0" dirty="0"/>
                            <a:t>More expensive than </a:t>
                          </a:r>
                          <a14:m>
                            <m:oMath xmlns:m="http://schemas.openxmlformats.org/officeDocument/2006/math">
                              <m:r>
                                <a:rPr lang="en-US" sz="1200" b="0" i="1" baseline="0" smtClean="0">
                                  <a:latin typeface="Cambria Math" charset="0"/>
                                </a:rPr>
                                <m:t>⊗</m:t>
                              </m:r>
                            </m:oMath>
                          </a14:m>
                          <a:endParaRPr lang="en-US" sz="1200" baseline="0" dirty="0"/>
                        </a:p>
                      </a:txBody>
                      <a:tcPr/>
                    </a:tc>
                    <a:tc>
                      <a:txBody>
                        <a:bodyPr/>
                        <a:lstStyle/>
                        <a:p>
                          <a:r>
                            <a:rPr lang="en-US" sz="1200" b="0" i="1" dirty="0" err="1">
                              <a:latin typeface="Cambria Math" charset="0"/>
                              <a:ea typeface="Cambria Math" charset="0"/>
                              <a:cs typeface="Cambria Math" charset="0"/>
                            </a:rPr>
                            <a:t>attn_score</a:t>
                          </a:r>
                          <a:r>
                            <a:rPr lang="en-US" sz="1200" b="0" i="1" dirty="0">
                              <a:latin typeface="Cambria Math" charset="0"/>
                              <a:ea typeface="Cambria Math" charset="0"/>
                              <a:cs typeface="Cambria Math" charset="0"/>
                            </a:rPr>
                            <a:t>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sSub>
                                    <m:sSubPr>
                                      <m:ctrlPr>
                                        <a:rPr lang="en-US" sz="1200" b="0" i="1" smtClean="0">
                                          <a:latin typeface="Cambria Math" panose="02040503050406030204" pitchFamily="18" charset="0"/>
                                        </a:rPr>
                                      </m:ctrlPr>
                                    </m:sSubPr>
                                    <m:e>
                                      <m:d>
                                        <m:dPr>
                                          <m:ctrlPr>
                                            <a:rPr lang="en-US" sz="1200" b="0" i="1" smtClean="0">
                                              <a:latin typeface="Cambria Math" panose="02040503050406030204" pitchFamily="18" charset="0"/>
                                            </a:rPr>
                                          </m:ctrlPr>
                                        </m:dPr>
                                        <m:e>
                                          <m:r>
                                            <a:rPr lang="en-US" sz="1200" b="0" i="1" smtClean="0">
                                              <a:latin typeface="Cambria Math" charset="0"/>
                                            </a:rPr>
                                            <m:t>𝑓</m:t>
                                          </m:r>
                                        </m:e>
                                      </m:d>
                                    </m:e>
                                    <m:sub>
                                      <m:r>
                                        <a:rPr lang="en-US" sz="1200" b="0" i="1" smtClean="0">
                                          <a:latin typeface="Cambria Math" charset="0"/>
                                        </a:rPr>
                                        <m:t>𝑇</m:t>
                                      </m:r>
                                    </m:sub>
                                  </m:sSub>
                                </m:sup>
                              </m:sSubSup>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sub>
                              </m:sSub>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oMath>
                          </a14:m>
                          <a:endParaRPr lang="en-US" sz="120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 </m:t>
                                    </m:r>
                                  </m:sub>
                                </m:sSub>
                                <m:r>
                                  <a:rPr lang="en-US" sz="1200" b="0" i="1" smtClean="0">
                                    <a:latin typeface="Cambria Math" charset="0"/>
                                  </a:rPr>
                                  <m:t>𝑖𝑠</m:t>
                                </m:r>
                                <m:r>
                                  <a:rPr lang="en-US" sz="1200" b="0" i="1" smtClean="0">
                                    <a:latin typeface="Cambria Math" charset="0"/>
                                  </a:rPr>
                                  <m:t> </m:t>
                                </m:r>
                                <m:r>
                                  <a:rPr lang="en-US" sz="1200" b="0" i="1" smtClean="0">
                                    <a:latin typeface="Cambria Math" charset="0"/>
                                  </a:rPr>
                                  <m:t>𝑎</m:t>
                                </m:r>
                                <m:r>
                                  <a:rPr lang="en-US" sz="1200" b="0" i="1" smtClean="0">
                                    <a:latin typeface="Cambria Math" charset="0"/>
                                  </a:rPr>
                                  <m:t> </m:t>
                                </m:r>
                                <m:r>
                                  <a:rPr lang="en-US" sz="1200" b="0" i="1" smtClean="0">
                                    <a:latin typeface="Cambria Math" charset="0"/>
                                  </a:rPr>
                                  <m:t>𝑙𝑖𝑛𝑒𝑎𝑟</m:t>
                                </m:r>
                                <m:r>
                                  <a:rPr lang="en-US" sz="1200" b="0" i="1" smtClean="0">
                                    <a:latin typeface="Cambria Math" charset="0"/>
                                  </a:rPr>
                                  <m:t> </m:t>
                                </m:r>
                                <m:r>
                                  <a:rPr lang="en-US" sz="1200" b="0" i="1" smtClean="0">
                                    <a:latin typeface="Cambria Math" charset="0"/>
                                  </a:rPr>
                                  <m:t>𝑡𝑟𝑎𝑛𝑠𝑓𝑜𝑟𝑚𝑎𝑡𝑖𝑜𝑛</m:t>
                                </m:r>
                              </m:oMath>
                            </m:oMathPara>
                          </a14:m>
                          <a:endParaRPr lang="en-US" sz="1200" dirty="0"/>
                        </a:p>
                      </a:txBody>
                      <a:tcPr/>
                    </a:tc>
                    <a:extLst>
                      <a:ext uri="{0D108BD9-81ED-4DB2-BD59-A6C34878D82A}">
                        <a16:rowId xmlns:a16="http://schemas.microsoft.com/office/drawing/2014/main" val="10002"/>
                      </a:ext>
                    </a:extLst>
                  </a:tr>
                  <a:tr h="543784">
                    <a:tc>
                      <a:txBody>
                        <a:bodyPr/>
                        <a:lstStyle/>
                        <a:p>
                          <a:r>
                            <a:rPr lang="en-US" sz="1200" dirty="0"/>
                            <a:t>MLP</a:t>
                          </a:r>
                        </a:p>
                      </a:txBody>
                      <a:tcPr/>
                    </a:tc>
                    <a:tc>
                      <a:txBody>
                        <a:bodyPr/>
                        <a:lstStyle/>
                        <a:p>
                          <a:pPr marL="285750" indent="-285750">
                            <a:buFontTx/>
                            <a:buChar char="-"/>
                          </a:pPr>
                          <a:r>
                            <a:rPr lang="en-US" sz="1200" dirty="0"/>
                            <a:t>More flexible than</a:t>
                          </a:r>
                          <a:r>
                            <a:rPr lang="en-US" sz="1200" baseline="0" dirty="0"/>
                            <a:t> </a:t>
                          </a:r>
                          <a14:m>
                            <m:oMath xmlns:m="http://schemas.openxmlformats.org/officeDocument/2006/math">
                              <m:r>
                                <a:rPr lang="en-US" sz="1200" b="0" i="1" baseline="0" smtClean="0">
                                  <a:latin typeface="Cambria Math" charset="0"/>
                                </a:rPr>
                                <m:t>⊗</m:t>
                              </m:r>
                            </m:oMath>
                          </a14:m>
                          <a:endParaRPr lang="en-US" sz="1200" baseline="0" dirty="0"/>
                        </a:p>
                        <a:p>
                          <a:pPr marL="285750" indent="-285750">
                            <a:buFontTx/>
                            <a:buChar char="-"/>
                          </a:pPr>
                          <a:r>
                            <a:rPr lang="en-US" sz="1200" baseline="0" dirty="0"/>
                            <a:t>Fewer parameters than BLF</a:t>
                          </a:r>
                        </a:p>
                      </a:txBody>
                      <a:tcPr/>
                    </a:tc>
                    <a:tc>
                      <a:txBody>
                        <a:bodyPr/>
                        <a:lstStyle/>
                        <a:p>
                          <a:pPr marL="285750" indent="-285750">
                            <a:buFontTx/>
                            <a:buChar char="-"/>
                          </a:pPr>
                          <a:endParaRPr lang="en-US" sz="1200" baseline="0" dirty="0"/>
                        </a:p>
                      </a:txBody>
                      <a:tcPr/>
                    </a:tc>
                    <a:tc>
                      <a:txBody>
                        <a:bodyPr/>
                        <a:lstStyle/>
                        <a:p>
                          <a:r>
                            <a:rPr lang="en-US" sz="1200" b="0" i="1" dirty="0">
                              <a:latin typeface="Cambria Math" charset="0"/>
                              <a:ea typeface="Cambria Math" charset="0"/>
                              <a:cs typeface="Cambria Math" charset="0"/>
                            </a:rPr>
                            <a:t>attn_score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𝑤</m:t>
                                  </m:r>
                                </m:e>
                                <m:sub>
                                  <m:r>
                                    <a:rPr lang="en-US" sz="1200" b="0" i="1" smtClean="0">
                                      <a:latin typeface="Cambria Math" charset="0"/>
                                    </a:rPr>
                                    <m:t>𝑎</m:t>
                                  </m:r>
                                  <m:r>
                                    <a:rPr lang="en-US" sz="1200" b="0" i="1" smtClean="0">
                                      <a:latin typeface="Cambria Math" charset="0"/>
                                    </a:rPr>
                                    <m:t>2</m:t>
                                  </m:r>
                                </m:sub>
                                <m:sup>
                                  <m:r>
                                    <a:rPr lang="en-US" sz="1200" b="0" i="1" smtClean="0">
                                      <a:latin typeface="Cambria Math" charset="0"/>
                                    </a:rPr>
                                    <m:t>𝑇</m:t>
                                  </m:r>
                                </m:sup>
                              </m:sSubSup>
                              <m:func>
                                <m:funcPr>
                                  <m:ctrlPr>
                                    <a:rPr lang="en-US" sz="1200" b="0" i="1" smtClean="0">
                                      <a:latin typeface="Cambria Math" panose="02040503050406030204" pitchFamily="18" charset="0"/>
                                    </a:rPr>
                                  </m:ctrlPr>
                                </m:funcPr>
                                <m:fName>
                                  <m:r>
                                    <m:rPr>
                                      <m:sty m:val="p"/>
                                    </m:rPr>
                                    <a:rPr lang="en-US" sz="1200" b="0" i="0" smtClean="0">
                                      <a:latin typeface="Cambria Math" charset="0"/>
                                    </a:rPr>
                                    <m:t>tanh</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1</m:t>
                                          </m:r>
                                        </m:sub>
                                      </m:sSub>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e>
                                  </m:d>
                                </m:e>
                              </m:func>
                            </m:oMath>
                          </a14:m>
                          <a:endParaRPr lang="en-US" sz="120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1</m:t>
                                    </m:r>
                                  </m:sub>
                                </m:sSub>
                                <m:r>
                                  <a:rPr lang="en-US" sz="1200" b="0" i="1" smtClean="0">
                                    <a:latin typeface="Cambria Math" charset="0"/>
                                  </a:rPr>
                                  <m:t>𝑎𝑛𝑑</m:t>
                                </m:r>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𝑤</m:t>
                                    </m:r>
                                  </m:e>
                                  <m:sub>
                                    <m:r>
                                      <a:rPr lang="en-US" sz="1200" b="0" i="1" smtClean="0">
                                        <a:latin typeface="Cambria Math" charset="0"/>
                                      </a:rPr>
                                      <m:t>𝑎</m:t>
                                    </m:r>
                                    <m:r>
                                      <a:rPr lang="en-US" sz="1200" b="0" i="1" smtClean="0">
                                        <a:latin typeface="Cambria Math" charset="0"/>
                                      </a:rPr>
                                      <m:t>2</m:t>
                                    </m:r>
                                  </m:sub>
                                </m:sSub>
                                <m:r>
                                  <a:rPr lang="en-US" sz="1200" b="0" i="1" smtClean="0">
                                    <a:latin typeface="Cambria Math" charset="0"/>
                                  </a:rPr>
                                  <m:t> </m:t>
                                </m:r>
                                <m:r>
                                  <a:rPr lang="en-US" sz="1200" b="0" i="1" smtClean="0">
                                    <a:latin typeface="Cambria Math" charset="0"/>
                                  </a:rPr>
                                  <m:t>𝑎𝑟𝑒</m:t>
                                </m:r>
                                <m:r>
                                  <a:rPr lang="en-US" sz="1200" b="0" i="1" smtClean="0">
                                    <a:latin typeface="Cambria Math" charset="0"/>
                                  </a:rPr>
                                  <m:t> </m:t>
                                </m:r>
                                <m:r>
                                  <a:rPr lang="en-US" sz="1200" b="0" i="1" smtClean="0">
                                    <a:latin typeface="Cambria Math" charset="0"/>
                                  </a:rPr>
                                  <m:t>𝑤𝑒𝑖𝑔h𝑡</m:t>
                                </m:r>
                                <m:r>
                                  <a:rPr lang="en-US" sz="1200" b="0" i="1" smtClean="0">
                                    <a:latin typeface="Cambria Math" charset="0"/>
                                  </a:rPr>
                                  <m:t> </m:t>
                                </m:r>
                                <m:r>
                                  <a:rPr lang="en-US" sz="1200" b="0" i="1" smtClean="0">
                                    <a:latin typeface="Cambria Math" charset="0"/>
                                  </a:rPr>
                                  <m:t>𝑚𝑎𝑡𝑟𝑖𝑥</m:t>
                                </m:r>
                                <m:r>
                                  <a:rPr lang="en-US" sz="1200" b="0" i="1" smtClean="0">
                                    <a:latin typeface="Cambria Math" charset="0"/>
                                  </a:rPr>
                                  <m:t> </m:t>
                                </m:r>
                                <m:r>
                                  <a:rPr lang="en-US" sz="1200" b="0" i="1" smtClean="0">
                                    <a:latin typeface="Cambria Math" charset="0"/>
                                  </a:rPr>
                                  <m:t>𝑎𝑛𝑑</m:t>
                                </m:r>
                                <m:r>
                                  <a:rPr lang="en-US" sz="1200" b="0" i="1" smtClean="0">
                                    <a:latin typeface="Cambria Math" charset="0"/>
                                  </a:rPr>
                                  <m:t> </m:t>
                                </m:r>
                                <m:r>
                                  <a:rPr lang="en-US" sz="1200" b="0" i="1" smtClean="0">
                                    <a:latin typeface="Cambria Math" charset="0"/>
                                  </a:rPr>
                                  <m:t>𝑣𝑒𝑐𝑡𝑜𝑟</m:t>
                                </m:r>
                                <m:r>
                                  <a:rPr lang="en-US" sz="1200" b="0" i="1" smtClean="0">
                                    <a:latin typeface="Cambria Math" charset="0"/>
                                  </a:rPr>
                                  <m:t> </m:t>
                                </m:r>
                                <m:r>
                                  <a:rPr lang="en-US" sz="1200" b="0" i="1" smtClean="0">
                                    <a:latin typeface="Cambria Math" charset="0"/>
                                  </a:rPr>
                                  <m:t>𝑜𝑓</m:t>
                                </m:r>
                                <m:r>
                                  <a:rPr lang="en-US" sz="1200" b="0" i="1" smtClean="0">
                                    <a:latin typeface="Cambria Math" charset="0"/>
                                  </a:rPr>
                                  <m:t> </m:t>
                                </m:r>
                              </m:oMath>
                              <m:oMath xmlns:m="http://schemas.openxmlformats.org/officeDocument/2006/math">
                                <m:r>
                                  <a:rPr lang="en-US" sz="1200" b="0" i="1" smtClean="0">
                                    <a:latin typeface="Cambria Math" charset="0"/>
                                  </a:rPr>
                                  <m:t>𝑡h𝑒</m:t>
                                </m:r>
                                <m:r>
                                  <a:rPr lang="en-US" sz="1200" b="0" i="1" smtClean="0">
                                    <a:latin typeface="Cambria Math" charset="0"/>
                                  </a:rPr>
                                  <m:t> </m:t>
                                </m:r>
                                <m:r>
                                  <a:rPr lang="en-US" sz="1200" b="0" i="1" smtClean="0">
                                    <a:latin typeface="Cambria Math" charset="0"/>
                                  </a:rPr>
                                  <m:t>𝑓𝑖𝑟𝑠𝑡</m:t>
                                </m:r>
                                <m:r>
                                  <a:rPr lang="en-US" sz="1200" b="0" i="1" smtClean="0">
                                    <a:latin typeface="Cambria Math" charset="0"/>
                                  </a:rPr>
                                  <m:t> </m:t>
                                </m:r>
                                <m:r>
                                  <a:rPr lang="en-US" sz="1200" b="0" i="1" smtClean="0">
                                    <a:latin typeface="Cambria Math" charset="0"/>
                                  </a:rPr>
                                  <m:t>𝑎𝑛𝑑</m:t>
                                </m:r>
                                <m:r>
                                  <a:rPr lang="en-US" sz="1200" b="0" i="1" smtClean="0">
                                    <a:latin typeface="Cambria Math" charset="0"/>
                                  </a:rPr>
                                  <m:t> </m:t>
                                </m:r>
                                <m:r>
                                  <a:rPr lang="en-US" sz="1200" b="0" i="1" smtClean="0">
                                    <a:latin typeface="Cambria Math" charset="0"/>
                                  </a:rPr>
                                  <m:t>𝑠𝑒𝑐𝑜𝑛𝑑</m:t>
                                </m:r>
                                <m:r>
                                  <a:rPr lang="en-US" sz="1200" b="0" i="1" smtClean="0">
                                    <a:latin typeface="Cambria Math" charset="0"/>
                                  </a:rPr>
                                  <m:t> </m:t>
                                </m:r>
                                <m:r>
                                  <a:rPr lang="en-US" sz="1200" b="0" i="1" smtClean="0">
                                    <a:latin typeface="Cambria Math" charset="0"/>
                                  </a:rPr>
                                  <m:t>𝑙𝑎𝑦𝑒𝑟𝑠</m:t>
                                </m:r>
                                <m:r>
                                  <a:rPr lang="en-US" sz="1200" b="0" i="1" smtClean="0">
                                    <a:latin typeface="Cambria Math" charset="0"/>
                                  </a:rPr>
                                  <m:t> </m:t>
                                </m:r>
                                <m:r>
                                  <a:rPr lang="en-US" sz="1200" b="0" i="1" smtClean="0">
                                    <a:latin typeface="Cambria Math" charset="0"/>
                                  </a:rPr>
                                  <m:t>𝑜𝑓</m:t>
                                </m:r>
                                <m:r>
                                  <a:rPr lang="en-US" sz="1200" b="0" i="1" smtClean="0">
                                    <a:latin typeface="Cambria Math" charset="0"/>
                                  </a:rPr>
                                  <m:t> </m:t>
                                </m:r>
                                <m:r>
                                  <a:rPr lang="en-US" sz="1200" b="0" i="1" smtClean="0">
                                    <a:latin typeface="Cambria Math" charset="0"/>
                                  </a:rPr>
                                  <m:t>𝑡h𝑒</m:t>
                                </m:r>
                                <m:r>
                                  <a:rPr lang="en-US" sz="1200" b="0" i="1" smtClean="0">
                                    <a:latin typeface="Cambria Math" charset="0"/>
                                  </a:rPr>
                                  <m:t> </m:t>
                                </m:r>
                                <m:r>
                                  <a:rPr lang="en-US" sz="1200" b="0" i="1" smtClean="0">
                                    <a:latin typeface="Cambria Math" charset="0"/>
                                  </a:rPr>
                                  <m:t>𝑀𝐿𝑃</m:t>
                                </m:r>
                                <m:r>
                                  <a:rPr lang="en-US" sz="1200" b="0" i="1" smtClean="0">
                                    <a:latin typeface="Cambria Math" charset="0"/>
                                  </a:rPr>
                                  <m:t> </m:t>
                                </m:r>
                              </m:oMath>
                              <m:oMath xmlns:m="http://schemas.openxmlformats.org/officeDocument/2006/math">
                                <m:r>
                                  <a:rPr lang="en-US" sz="1200" b="0" i="1" smtClean="0">
                                    <a:latin typeface="Cambria Math" charset="0"/>
                                  </a:rPr>
                                  <m:t>𝑟𝑒𝑠𝑝𝑒𝑐𝑡𝑖𝑣𝑒𝑙𝑦</m:t>
                                </m:r>
                                <m:r>
                                  <a:rPr lang="en-US" sz="1200" b="0" i="1" smtClean="0">
                                    <a:latin typeface="Cambria Math" charset="0"/>
                                  </a:rPr>
                                  <m:t> </m:t>
                                </m:r>
                              </m:oMath>
                            </m:oMathPara>
                          </a14:m>
                          <a:endParaRPr lang="en-US" sz="1200" dirty="0"/>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82949393"/>
                  </p:ext>
                </p:extLst>
              </p:nvPr>
            </p:nvGraphicFramePr>
            <p:xfrm>
              <a:off x="336789" y="754124"/>
              <a:ext cx="8502410" cy="2850962"/>
            </p:xfrm>
            <a:graphic>
              <a:graphicData uri="http://schemas.openxmlformats.org/drawingml/2006/table">
                <a:tbl>
                  <a:tblPr firstRow="1" bandRow="1">
                    <a:tableStyleId>{5C22544A-7EE6-4342-B048-85BDC9FD1C3A}</a:tableStyleId>
                  </a:tblPr>
                  <a:tblGrid>
                    <a:gridCol w="1406686"/>
                    <a:gridCol w="1807050"/>
                    <a:gridCol w="1969360"/>
                    <a:gridCol w="3319314"/>
                  </a:tblGrid>
                  <a:tr h="413438">
                    <a:tc>
                      <a:txBody>
                        <a:bodyPr/>
                        <a:lstStyle/>
                        <a:p>
                          <a:r>
                            <a:rPr lang="en-US" dirty="0" smtClean="0"/>
                            <a:t>Method</a:t>
                          </a:r>
                          <a:endParaRPr lang="en-US" dirty="0"/>
                        </a:p>
                      </a:txBody>
                      <a:tcPr/>
                    </a:tc>
                    <a:tc>
                      <a:txBody>
                        <a:bodyPr/>
                        <a:lstStyle/>
                        <a:p>
                          <a:r>
                            <a:rPr lang="en-US" dirty="0" smtClean="0"/>
                            <a:t>Pros</a:t>
                          </a:r>
                          <a:endParaRPr lang="en-US" dirty="0"/>
                        </a:p>
                      </a:txBody>
                      <a:tcPr/>
                    </a:tc>
                    <a:tc>
                      <a:txBody>
                        <a:bodyPr/>
                        <a:lstStyle/>
                        <a:p>
                          <a:r>
                            <a:rPr lang="en-US" dirty="0" smtClean="0"/>
                            <a:t>Cons</a:t>
                          </a:r>
                          <a:endParaRPr lang="en-US" dirty="0"/>
                        </a:p>
                      </a:txBody>
                      <a:tcPr/>
                    </a:tc>
                    <a:tc>
                      <a:txBody>
                        <a:bodyPr/>
                        <a:lstStyle/>
                        <a:p>
                          <a:r>
                            <a:rPr lang="en-US" dirty="0" smtClean="0"/>
                            <a:t>Formula</a:t>
                          </a:r>
                          <a:endParaRPr lang="en-US" dirty="0"/>
                        </a:p>
                      </a:txBody>
                      <a:tcPr/>
                    </a:tc>
                  </a:tr>
                  <a:tr h="701878">
                    <a:tc>
                      <a:txBody>
                        <a:bodyPr/>
                        <a:lstStyle/>
                        <a:p>
                          <a:r>
                            <a:rPr lang="en-US" sz="1200" dirty="0" smtClean="0"/>
                            <a:t>Dot</a:t>
                          </a:r>
                          <a:r>
                            <a:rPr lang="en-US" sz="1200" baseline="0" dirty="0" smtClean="0"/>
                            <a:t> Product</a:t>
                          </a:r>
                          <a:endParaRPr lang="en-US" sz="1200" dirty="0"/>
                        </a:p>
                      </a:txBody>
                      <a:tcPr/>
                    </a:tc>
                    <a:tc>
                      <a:txBody>
                        <a:bodyPr/>
                        <a:lstStyle/>
                        <a:p>
                          <a:pPr marL="285750" indent="-285750">
                            <a:buFontTx/>
                            <a:buChar char="-"/>
                          </a:pPr>
                          <a:r>
                            <a:rPr lang="en-US" sz="1200" dirty="0" smtClean="0"/>
                            <a:t>Simple</a:t>
                          </a:r>
                        </a:p>
                        <a:p>
                          <a:pPr marL="285750" indent="-285750">
                            <a:buFontTx/>
                            <a:buChar char="-"/>
                          </a:pPr>
                          <a:r>
                            <a:rPr lang="en-US" sz="1200" dirty="0" smtClean="0"/>
                            <a:t>No additional Parameters</a:t>
                          </a:r>
                          <a:endParaRPr lang="en-US" sz="1200" dirty="0"/>
                        </a:p>
                      </a:txBody>
                      <a:tcPr/>
                    </a:tc>
                    <a:tc>
                      <a:txBody>
                        <a:bodyPr/>
                        <a:lstStyle/>
                        <a:p>
                          <a:pPr marL="285750" indent="-285750">
                            <a:buFontTx/>
                            <a:buChar char="-"/>
                          </a:pPr>
                          <a:r>
                            <a:rPr lang="en-US" sz="1200" baseline="0" dirty="0" smtClean="0"/>
                            <a:t>Input and output encoding in the same space </a:t>
                          </a:r>
                        </a:p>
                      </a:txBody>
                      <a:tcPr/>
                    </a:tc>
                    <a:tc>
                      <a:txBody>
                        <a:bodyPr/>
                        <a:lstStyle/>
                        <a:p>
                          <a:endParaRPr lang="en-US"/>
                        </a:p>
                      </a:txBody>
                      <a:tcPr>
                        <a:blipFill rotWithShape="0">
                          <a:blip r:embed="rId2"/>
                          <a:stretch>
                            <a:fillRect l="-156147" t="-63478" r="-917" b="-289565"/>
                          </a:stretch>
                        </a:blipFill>
                      </a:tcPr>
                    </a:tc>
                  </a:tr>
                  <a:tr h="548069">
                    <a:tc>
                      <a:txBody>
                        <a:bodyPr/>
                        <a:lstStyle/>
                        <a:p>
                          <a:r>
                            <a:rPr lang="en-US" sz="1200" dirty="0" smtClean="0"/>
                            <a:t>Bilinear</a:t>
                          </a:r>
                          <a:r>
                            <a:rPr lang="en-US" sz="1200" baseline="0" dirty="0" smtClean="0"/>
                            <a:t> Functions</a:t>
                          </a:r>
                          <a:endParaRPr lang="en-US" sz="1200" dirty="0"/>
                        </a:p>
                      </a:txBody>
                      <a:tcPr/>
                    </a:tc>
                    <a:tc>
                      <a:txBody>
                        <a:bodyPr/>
                        <a:lstStyle/>
                        <a:p>
                          <a:pPr marL="285750" indent="-285750">
                            <a:buFontTx/>
                            <a:buChar char="-"/>
                          </a:pPr>
                          <a:r>
                            <a:rPr lang="en-US" sz="1200" dirty="0" smtClean="0"/>
                            <a:t>Input and output of different sized</a:t>
                          </a:r>
                          <a:endParaRPr lang="en-US" sz="1200" dirty="0"/>
                        </a:p>
                      </a:txBody>
                      <a:tcPr/>
                    </a:tc>
                    <a:tc>
                      <a:txBody>
                        <a:bodyPr/>
                        <a:lstStyle/>
                        <a:p>
                          <a:endParaRPr lang="en-US"/>
                        </a:p>
                      </a:txBody>
                      <a:tcPr>
                        <a:blipFill rotWithShape="0">
                          <a:blip r:embed="rId2"/>
                          <a:stretch>
                            <a:fillRect l="-163467" t="-206593" r="-170279" b="-265934"/>
                          </a:stretch>
                        </a:blipFill>
                      </a:tcPr>
                    </a:tc>
                    <a:tc>
                      <a:txBody>
                        <a:bodyPr/>
                        <a:lstStyle/>
                        <a:p>
                          <a:endParaRPr lang="en-US"/>
                        </a:p>
                      </a:txBody>
                      <a:tcPr>
                        <a:blipFill rotWithShape="0">
                          <a:blip r:embed="rId2"/>
                          <a:stretch>
                            <a:fillRect l="-156147" t="-206593" r="-917" b="-265934"/>
                          </a:stretch>
                        </a:blipFill>
                      </a:tcPr>
                    </a:tc>
                  </a:tr>
                  <a:tr h="1187577">
                    <a:tc>
                      <a:txBody>
                        <a:bodyPr/>
                        <a:lstStyle/>
                        <a:p>
                          <a:r>
                            <a:rPr lang="en-US" sz="1200" dirty="0" smtClean="0"/>
                            <a:t>MLP</a:t>
                          </a:r>
                          <a:endParaRPr lang="en-US" sz="1200" dirty="0"/>
                        </a:p>
                      </a:txBody>
                      <a:tcPr/>
                    </a:tc>
                    <a:tc>
                      <a:txBody>
                        <a:bodyPr/>
                        <a:lstStyle/>
                        <a:p>
                          <a:endParaRPr lang="en-US"/>
                        </a:p>
                      </a:txBody>
                      <a:tcPr>
                        <a:blipFill rotWithShape="0">
                          <a:blip r:embed="rId2"/>
                          <a:stretch>
                            <a:fillRect l="-78378" t="-143077" r="-294932" b="-24103"/>
                          </a:stretch>
                        </a:blipFill>
                      </a:tcPr>
                    </a:tc>
                    <a:tc>
                      <a:txBody>
                        <a:bodyPr/>
                        <a:lstStyle/>
                        <a:p>
                          <a:pPr marL="285750" indent="-285750">
                            <a:buFontTx/>
                            <a:buChar char="-"/>
                          </a:pPr>
                          <a:endParaRPr lang="en-US" sz="1200" baseline="0" dirty="0" smtClean="0"/>
                        </a:p>
                      </a:txBody>
                      <a:tcPr/>
                    </a:tc>
                    <a:tc>
                      <a:txBody>
                        <a:bodyPr/>
                        <a:lstStyle/>
                        <a:p>
                          <a:endParaRPr lang="en-US"/>
                        </a:p>
                      </a:txBody>
                      <a:tcPr>
                        <a:blipFill rotWithShape="0">
                          <a:blip r:embed="rId2"/>
                          <a:stretch>
                            <a:fillRect l="-156147" t="-143077" r="-917" b="-24103"/>
                          </a:stretch>
                        </a:blipFill>
                      </a:tcPr>
                    </a:tc>
                  </a:tr>
                </a:tbl>
              </a:graphicData>
            </a:graphic>
          </p:graphicFrame>
        </mc:Fallback>
      </mc:AlternateContent>
    </p:spTree>
    <p:extLst>
      <p:ext uri="{BB962C8B-B14F-4D97-AF65-F5344CB8AC3E}">
        <p14:creationId xmlns:p14="http://schemas.microsoft.com/office/powerpoint/2010/main" val="1512056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Translation Performance </a:t>
            </a:r>
          </a:p>
        </p:txBody>
      </p:sp>
      <p:sp>
        <p:nvSpPr>
          <p:cNvPr id="3" name="Rectangle 2"/>
          <p:cNvSpPr/>
          <p:nvPr/>
        </p:nvSpPr>
        <p:spPr>
          <a:xfrm>
            <a:off x="336789" y="660677"/>
            <a:ext cx="7860324" cy="2400657"/>
          </a:xfrm>
          <a:prstGeom prst="rect">
            <a:avLst/>
          </a:prstGeom>
        </p:spPr>
        <p:txBody>
          <a:bodyPr wrap="square">
            <a:spAutoFit/>
          </a:bodyPr>
          <a:lstStyle/>
          <a:p>
            <a:pPr marL="285750" indent="-285750">
              <a:buFont typeface="Arial" charset="0"/>
              <a:buChar char="•"/>
            </a:pPr>
            <a:r>
              <a:rPr lang="en-US" b="1" dirty="0"/>
              <a:t>BLEU: </a:t>
            </a:r>
            <a:r>
              <a:rPr lang="en-US" sz="1600" dirty="0"/>
              <a:t>The BLEU score measures similarity to human translation. It measures how many words overlap in a given translation when compared to a reference translation. BLEU scores range from 0-100, the higher the score, the more the translation correlates to a human translation.  </a:t>
            </a:r>
            <a:r>
              <a:rPr lang="en-US" dirty="0"/>
              <a:t> </a:t>
            </a:r>
          </a:p>
          <a:p>
            <a:pPr marL="285750" indent="-285750">
              <a:buFont typeface="Arial" charset="0"/>
              <a:buChar char="•"/>
            </a:pPr>
            <a:r>
              <a:rPr lang="en-US" b="1" dirty="0"/>
              <a:t>TER: </a:t>
            </a:r>
            <a:r>
              <a:rPr lang="en-US" sz="1600" dirty="0"/>
              <a:t>The TER score measures the amount of editing that a translator would have to perform to change a translation so it exactly matches a reference translation. By repeating this analysis on a large number of sample translations, it is possible to estimate the post-editing effort required for a project. TER scores also range from 0-100. </a:t>
            </a:r>
          </a:p>
        </p:txBody>
      </p:sp>
      <p:pic>
        <p:nvPicPr>
          <p:cNvPr id="6" name="Picture 5"/>
          <p:cNvPicPr>
            <a:picLocks noChangeAspect="1"/>
          </p:cNvPicPr>
          <p:nvPr/>
        </p:nvPicPr>
        <p:blipFill>
          <a:blip r:embed="rId2"/>
          <a:stretch>
            <a:fillRect/>
          </a:stretch>
        </p:blipFill>
        <p:spPr>
          <a:xfrm>
            <a:off x="2376854" y="3255107"/>
            <a:ext cx="4495800" cy="1587500"/>
          </a:xfrm>
          <a:prstGeom prst="rect">
            <a:avLst/>
          </a:prstGeom>
        </p:spPr>
      </p:pic>
    </p:spTree>
    <p:extLst>
      <p:ext uri="{BB962C8B-B14F-4D97-AF65-F5344CB8AC3E}">
        <p14:creationId xmlns:p14="http://schemas.microsoft.com/office/powerpoint/2010/main" val="1841729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285750" indent="-285750">
              <a:buFont typeface="Arial" charset="0"/>
              <a:buChar char="•"/>
            </a:pPr>
            <a:r>
              <a:rPr lang="is-IS" sz="1400" dirty="0"/>
              <a:t>arXiv:1703.01619v1 [cs.CL] 5 Mar 2017: </a:t>
            </a:r>
            <a:r>
              <a:rPr lang="en-US" sz="1400" dirty="0"/>
              <a:t>Neural Machine Translation and Sequence-to-sequence Models: A Tutorial. Graham </a:t>
            </a:r>
            <a:r>
              <a:rPr lang="en-US" sz="1400" dirty="0" err="1"/>
              <a:t>Neubig</a:t>
            </a:r>
            <a:r>
              <a:rPr lang="en-US" sz="1400" dirty="0"/>
              <a:t>, Language Technologies Institute, Carnegie Mellon University</a:t>
            </a:r>
          </a:p>
          <a:p>
            <a:pPr marL="342900" indent="-342900">
              <a:buFont typeface="Arial" charset="0"/>
              <a:buChar char="•"/>
            </a:pPr>
            <a:r>
              <a:rPr lang="en-US" sz="1400" dirty="0"/>
              <a:t>All references and images are from </a:t>
            </a:r>
            <a:r>
              <a:rPr lang="is-IS" sz="1400" i="1" dirty="0"/>
              <a:t>arXiv:1703.01619v1 [cs.CL] 5 Mar 2017</a:t>
            </a:r>
            <a:r>
              <a:rPr lang="is-IS" sz="1400" dirty="0"/>
              <a:t> </a:t>
            </a:r>
            <a:r>
              <a:rPr lang="en-US" sz="1400" dirty="0"/>
              <a:t>unless directly referenced on the page.</a:t>
            </a:r>
          </a:p>
          <a:p>
            <a:pPr marL="342900" indent="-342900">
              <a:buFont typeface="Arial" charset="0"/>
              <a:buChar char="•"/>
            </a:pPr>
            <a:r>
              <a:rPr lang="en-US" sz="1400" dirty="0"/>
              <a:t>Sockeye documentation: </a:t>
            </a:r>
            <a:r>
              <a:rPr lang="en-US" sz="1400" dirty="0">
                <a:hlinkClick r:id="rId2"/>
              </a:rPr>
              <a:t>http://sockeye.readthedocs.io/en/latest/index.html</a:t>
            </a:r>
            <a:endParaRPr lang="en-US" sz="1400" dirty="0"/>
          </a:p>
          <a:p>
            <a:pPr marL="342900" indent="-342900">
              <a:buFont typeface="Arial" charset="0"/>
              <a:buChar char="•"/>
            </a:pPr>
            <a:endParaRPr lang="en-US" sz="1400" dirty="0"/>
          </a:p>
          <a:p>
            <a:pPr marL="342900" indent="-342900">
              <a:buFont typeface="Arial" charset="0"/>
              <a:buChar char="•"/>
            </a:pPr>
            <a:endParaRPr lang="en-US" sz="1400" dirty="0"/>
          </a:p>
          <a:p>
            <a:pPr marL="342900" indent="-342900">
              <a:buFont typeface="Arial" charset="0"/>
              <a:buChar char="•"/>
            </a:pPr>
            <a:endParaRPr lang="en-US" sz="1400" dirty="0"/>
          </a:p>
        </p:txBody>
      </p:sp>
    </p:spTree>
    <p:extLst>
      <p:ext uri="{BB962C8B-B14F-4D97-AF65-F5344CB8AC3E}">
        <p14:creationId xmlns:p14="http://schemas.microsoft.com/office/powerpoint/2010/main" val="1015414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0"/>
          </p:nvPr>
        </p:nvSpPr>
        <p:spPr>
          <a:xfrm>
            <a:off x="1790700" y="3475151"/>
            <a:ext cx="5537200" cy="743602"/>
          </a:xfrm>
        </p:spPr>
        <p:txBody>
          <a:bodyPr>
            <a:noAutofit/>
          </a:bodyPr>
          <a:lstStyle/>
          <a:p>
            <a:pPr>
              <a:spcBef>
                <a:spcPts val="0"/>
              </a:spcBef>
              <a:spcAft>
                <a:spcPts val="600"/>
              </a:spcAft>
            </a:pPr>
            <a:r>
              <a:rPr lang="en-US" sz="1650" dirty="0"/>
              <a:t>Cyrus M. </a:t>
            </a:r>
            <a:r>
              <a:rPr lang="en-US" sz="1650" dirty="0" err="1"/>
              <a:t>Vahid</a:t>
            </a:r>
            <a:endParaRPr lang="en-US" sz="1650" dirty="0"/>
          </a:p>
          <a:p>
            <a:pPr>
              <a:spcBef>
                <a:spcPts val="0"/>
              </a:spcBef>
              <a:spcAft>
                <a:spcPts val="600"/>
              </a:spcAft>
            </a:pPr>
            <a:r>
              <a:rPr lang="en-US" sz="1650" dirty="0" err="1"/>
              <a:t>cyrusmv@amazon.com</a:t>
            </a:r>
            <a:endParaRPr lang="en-US" sz="1650" dirty="0"/>
          </a:p>
          <a:p>
            <a:pPr>
              <a:spcBef>
                <a:spcPts val="0"/>
              </a:spcBef>
              <a:spcAft>
                <a:spcPts val="600"/>
              </a:spcAft>
            </a:pPr>
            <a:endParaRPr lang="en-US" sz="1650" dirty="0"/>
          </a:p>
        </p:txBody>
      </p:sp>
    </p:spTree>
    <p:extLst>
      <p:ext uri="{BB962C8B-B14F-4D97-AF65-F5344CB8AC3E}">
        <p14:creationId xmlns:p14="http://schemas.microsoft.com/office/powerpoint/2010/main" val="6993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3168-1CAE-5341-B557-0490325397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395C5D-338D-3249-93AB-0C0F94ACDC0F}"/>
              </a:ext>
            </a:extLst>
          </p:cNvPr>
          <p:cNvSpPr>
            <a:spLocks noGrp="1"/>
          </p:cNvSpPr>
          <p:nvPr>
            <p:ph idx="1"/>
          </p:nvPr>
        </p:nvSpPr>
        <p:spPr>
          <a:xfrm>
            <a:off x="340592" y="1009332"/>
            <a:ext cx="2558725" cy="3553926"/>
          </a:xfrm>
        </p:spPr>
        <p:txBody>
          <a:bodyPr/>
          <a:lstStyle/>
          <a:p>
            <a:r>
              <a:rPr lang="en-US" dirty="0"/>
              <a:t>I am</a:t>
            </a:r>
          </a:p>
          <a:p>
            <a:r>
              <a:rPr lang="en-US" dirty="0"/>
              <a:t>am </a:t>
            </a:r>
            <a:r>
              <a:rPr lang="en-US" dirty="0" err="1"/>
              <a:t>frofm</a:t>
            </a:r>
            <a:endParaRPr lang="en-US" dirty="0"/>
          </a:p>
          <a:p>
            <a:r>
              <a:rPr lang="en-US" dirty="0"/>
              <a:t>From </a:t>
            </a:r>
            <a:r>
              <a:rPr lang="en-US" dirty="0" err="1"/>
              <a:t>pittsburg</a:t>
            </a:r>
            <a:endParaRPr lang="en-US" dirty="0"/>
          </a:p>
          <a:p>
            <a:r>
              <a:rPr lang="en-US" dirty="0"/>
              <a:t>I study</a:t>
            </a:r>
          </a:p>
          <a:p>
            <a:r>
              <a:rPr lang="en-US" dirty="0"/>
              <a:t>Study at </a:t>
            </a:r>
          </a:p>
          <a:p>
            <a:r>
              <a:rPr lang="en-US" dirty="0"/>
              <a:t>At a</a:t>
            </a:r>
          </a:p>
        </p:txBody>
      </p:sp>
      <p:sp>
        <p:nvSpPr>
          <p:cNvPr id="4" name="Content Placeholder 2">
            <a:extLst>
              <a:ext uri="{FF2B5EF4-FFF2-40B4-BE49-F238E27FC236}">
                <a16:creationId xmlns:a16="http://schemas.microsoft.com/office/drawing/2014/main" id="{B26E9B34-40E7-5646-8647-332066923E41}"/>
              </a:ext>
            </a:extLst>
          </p:cNvPr>
          <p:cNvSpPr txBox="1">
            <a:spLocks/>
          </p:cNvSpPr>
          <p:nvPr/>
        </p:nvSpPr>
        <p:spPr>
          <a:xfrm>
            <a:off x="3983323" y="905254"/>
            <a:ext cx="2558725" cy="35539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university</a:t>
            </a:r>
          </a:p>
          <a:p>
            <a:r>
              <a:rPr lang="en-US" dirty="0"/>
              <a:t>My mother</a:t>
            </a:r>
          </a:p>
          <a:p>
            <a:r>
              <a:rPr lang="en-US" dirty="0"/>
              <a:t>Mother is</a:t>
            </a:r>
          </a:p>
          <a:p>
            <a:r>
              <a:rPr lang="en-US" dirty="0"/>
              <a:t>Is from </a:t>
            </a:r>
          </a:p>
          <a:p>
            <a:r>
              <a:rPr lang="en-US" dirty="0"/>
              <a:t>Form </a:t>
            </a:r>
            <a:r>
              <a:rPr lang="en-US" dirty="0" err="1"/>
              <a:t>utah</a:t>
            </a:r>
            <a:endParaRPr lang="en-US" dirty="0"/>
          </a:p>
        </p:txBody>
      </p:sp>
    </p:spTree>
    <p:extLst>
      <p:ext uri="{BB962C8B-B14F-4D97-AF65-F5344CB8AC3E}">
        <p14:creationId xmlns:p14="http://schemas.microsoft.com/office/powerpoint/2010/main" val="448641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Problem</a:t>
            </a:r>
          </a:p>
        </p:txBody>
      </p:sp>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If there is a sequence of four words such as ”I am from Utah” that does not exist in training set, then</a:t>
            </a:r>
            <a:endParaRPr lang="en-US" sz="1400" dirty="0"/>
          </a:p>
        </p:txBody>
      </p:sp>
      <mc:AlternateContent xmlns:mc="http://schemas.openxmlformats.org/markup-compatibility/2006" xmlns:a14="http://schemas.microsoft.com/office/drawing/2010/main">
        <mc:Choice Requires="a14">
          <p:sp>
            <p:nvSpPr>
              <p:cNvPr id="4" name="TextBox 3"/>
              <p:cNvSpPr txBox="1"/>
              <p:nvPr/>
            </p:nvSpPr>
            <p:spPr>
              <a:xfrm>
                <a:off x="2564697" y="1808575"/>
                <a:ext cx="3749488" cy="755913"/>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𝐶</m:t>
                          </m:r>
                        </m:e>
                        <m:sub>
                          <m:r>
                            <a:rPr lang="en-US" sz="1400" i="1">
                              <a:latin typeface="Cambria Math" charset="0"/>
                            </a:rPr>
                            <m:t>𝑝𝑟𝑒𝑓𝑖𝑥</m:t>
                          </m:r>
                        </m:sub>
                      </m:sSub>
                      <m:d>
                        <m:dPr>
                          <m:ctrlPr>
                            <a:rPr lang="en-US" sz="1400" i="1">
                              <a:latin typeface="Cambria Math" panose="02040503050406030204" pitchFamily="18" charset="0"/>
                            </a:rPr>
                          </m:ctrlPr>
                        </m:dPr>
                        <m:e>
                          <m:r>
                            <a:rPr lang="en-US" sz="1400" i="1">
                              <a:latin typeface="Cambria Math" charset="0"/>
                            </a:rPr>
                            <m:t>𝑖</m:t>
                          </m:r>
                          <m:r>
                            <a:rPr lang="en-US" sz="1400" i="1">
                              <a:latin typeface="Cambria Math" charset="0"/>
                            </a:rPr>
                            <m:t>, </m:t>
                          </m:r>
                          <m:r>
                            <a:rPr lang="en-US" sz="1400" i="1">
                              <a:latin typeface="Cambria Math" charset="0"/>
                            </a:rPr>
                            <m:t>𝑎𝑚</m:t>
                          </m:r>
                          <m:r>
                            <a:rPr lang="en-US" sz="1400" i="1">
                              <a:latin typeface="Cambria Math" charset="0"/>
                            </a:rPr>
                            <m:t>, </m:t>
                          </m:r>
                          <m:r>
                            <a:rPr lang="en-US" sz="1400" i="1">
                              <a:latin typeface="Cambria Math" charset="0"/>
                            </a:rPr>
                            <m:t>𝑓𝑟𝑜𝑚</m:t>
                          </m:r>
                          <m:r>
                            <a:rPr lang="en-US" sz="1400" i="1">
                              <a:latin typeface="Cambria Math" charset="0"/>
                            </a:rPr>
                            <m:t>, </m:t>
                          </m:r>
                          <m:r>
                            <a:rPr lang="en-US" sz="1400" i="1">
                              <a:latin typeface="Cambria Math" charset="0"/>
                            </a:rPr>
                            <m:t>𝑢𝑡𝑎h</m:t>
                          </m:r>
                        </m:e>
                      </m:d>
                      <m:r>
                        <a:rPr lang="en-US" sz="1400" i="1">
                          <a:latin typeface="Cambria Math" charset="0"/>
                        </a:rPr>
                        <m:t>=0 </m:t>
                      </m:r>
                    </m:oMath>
                  </m:oMathPara>
                </a14:m>
                <a:endParaRPr lang="en-US" sz="1400" i="1" dirty="0">
                  <a:latin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m:t>
                      </m:r>
                    </m:oMath>
                  </m:oMathPara>
                </a14:m>
                <a:endParaRPr lang="en-US" sz="14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𝑃</m:t>
                      </m:r>
                      <m:d>
                        <m:dPr>
                          <m:ctrlPr>
                            <a:rPr lang="en-US" sz="1400" i="1">
                              <a:latin typeface="Cambria Math" panose="02040503050406030204" pitchFamily="18" charset="0"/>
                              <a:ea typeface="Cambria Math" charset="0"/>
                              <a:cs typeface="Cambria Math" charset="0"/>
                            </a:rPr>
                          </m:ctrlPr>
                        </m:dPr>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4</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𝑢𝑡𝑎h</m:t>
                          </m:r>
                        </m:e>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1</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2</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𝑎𝑚</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3</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𝑓𝑟𝑜𝑚</m:t>
                          </m:r>
                        </m:e>
                      </m:d>
                      <m:r>
                        <a:rPr lang="en-US" sz="1400" i="1">
                          <a:latin typeface="Cambria Math" charset="0"/>
                          <a:ea typeface="Cambria Math" charset="0"/>
                          <a:cs typeface="Cambria Math" charset="0"/>
                        </a:rPr>
                        <m:t>=0</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564697" y="1808575"/>
                <a:ext cx="3749488" cy="755913"/>
              </a:xfrm>
              <a:prstGeom prst="rect">
                <a:avLst/>
              </a:prstGeom>
              <a:blipFill rotWithShape="0">
                <a:blip r:embed="rId2"/>
                <a:stretch>
                  <a:fillRect t="-32540" b="-3175"/>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05231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If we just focus on the </a:t>
                </a:r>
                <a14:m>
                  <m:oMath xmlns:m="http://schemas.openxmlformats.org/officeDocument/2006/math">
                    <m:r>
                      <a:rPr lang="en-US" sz="1800" b="0" i="1" smtClean="0">
                        <a:latin typeface="Cambria Math" charset="0"/>
                      </a:rPr>
                      <m:t>𝑛</m:t>
                    </m:r>
                    <m:r>
                      <a:rPr lang="en-US" sz="1800" b="0" i="1" smtClean="0">
                        <a:latin typeface="Cambria Math" charset="0"/>
                      </a:rPr>
                      <m:t> −1 </m:t>
                    </m:r>
                  </m:oMath>
                </a14:m>
                <a:r>
                  <a:rPr lang="en-US" sz="1800" dirty="0"/>
                  <a:t>previous words, we can eliminate the problem of assigning probability of zero to new sentences. These models are called </a:t>
                </a:r>
                <a14:m>
                  <m:oMath xmlns:m="http://schemas.openxmlformats.org/officeDocument/2006/math">
                    <m:r>
                      <a:rPr lang="en-US" sz="1800" b="0" i="1" smtClean="0">
                        <a:latin typeface="Cambria Math" charset="0"/>
                      </a:rPr>
                      <m:t>𝑛</m:t>
                    </m:r>
                    <m:r>
                      <a:rPr lang="en-US" sz="1800" b="0" i="1" smtClean="0">
                        <a:latin typeface="Cambria Math" charset="0"/>
                      </a:rPr>
                      <m:t>−</m:t>
                    </m:r>
                    <m:r>
                      <a:rPr lang="en-US" sz="1800" b="0" i="1" smtClean="0">
                        <a:latin typeface="Cambria Math" charset="0"/>
                      </a:rPr>
                      <m:t>𝑔𝑟𝑎𝑚𝑠</m:t>
                    </m:r>
                    <m:r>
                      <a:rPr lang="en-US" sz="1800" b="0" i="1" smtClean="0">
                        <a:latin typeface="Cambria Math" charset="0"/>
                      </a:rPr>
                      <m:t>.</m:t>
                    </m:r>
                  </m:oMath>
                </a14:m>
                <a:endParaRPr lang="en-US" sz="1800" b="0" dirty="0"/>
              </a:p>
              <a:p>
                <a:pPr marL="285750" indent="-285750">
                  <a:buFont typeface="Arial" charset="0"/>
                  <a:buChar char="•"/>
                </a:pPr>
                <a:r>
                  <a:rPr lang="en-US" sz="1800" dirty="0"/>
                  <a:t>The maximum likelihood formula thus take the following form:</a:t>
                </a:r>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r>
                  <a:rPr lang="en-US" sz="1800" dirty="0"/>
                  <a:t>Example: ”</a:t>
                </a:r>
                <a:r>
                  <a:rPr lang="en-US" sz="1800" dirty="0" err="1"/>
                  <a:t>i</a:t>
                </a:r>
                <a:r>
                  <a:rPr lang="en-US" sz="1800" dirty="0"/>
                  <a:t> am”, “am from”, ”from </a:t>
                </a:r>
                <a:r>
                  <a:rPr lang="en-US" sz="1800" dirty="0" err="1"/>
                  <a:t>utah</a:t>
                </a:r>
                <a:r>
                  <a:rPr lang="en-US" sz="1800" dirty="0"/>
                  <a:t>”, “</a:t>
                </a:r>
                <a:r>
                  <a:rPr lang="en-US" sz="1800" dirty="0" err="1"/>
                  <a:t>utah</a:t>
                </a:r>
                <a:r>
                  <a:rPr lang="en-US" sz="1800" dirty="0"/>
                  <a:t> .” all seen in training set, so we can assign probability to “</a:t>
                </a:r>
                <a:r>
                  <a:rPr lang="en-US" sz="1800" dirty="0" err="1"/>
                  <a:t>i</a:t>
                </a:r>
                <a:r>
                  <a:rPr lang="en-US" sz="1800" dirty="0"/>
                  <a:t> am from </a:t>
                </a:r>
                <a:r>
                  <a:rPr lang="en-US" sz="1800" dirty="0" err="1"/>
                  <a:t>utah</a:t>
                </a:r>
                <a:r>
                  <a:rPr lang="en-US" sz="1800" dirty="0"/>
                  <a:t>.”</a:t>
                </a:r>
              </a:p>
              <a:p>
                <a:pPr marL="285750" indent="-285750">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073468"/>
              </a:xfrm>
              <a:blipFill rotWithShape="0">
                <a:blip r:embed="rId2"/>
                <a:stretch>
                  <a:fillRect l="-520" t="-32955" b="-14261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33700" y="2321158"/>
            <a:ext cx="2857500" cy="488082"/>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3024505" y="3592650"/>
            <a:ext cx="2675890" cy="912040"/>
          </a:xfrm>
          <a:prstGeom prst="rect">
            <a:avLst/>
          </a:prstGeom>
        </p:spPr>
      </p:pic>
    </p:spTree>
    <p:extLst>
      <p:ext uri="{BB962C8B-B14F-4D97-AF65-F5344CB8AC3E}">
        <p14:creationId xmlns:p14="http://schemas.microsoft.com/office/powerpoint/2010/main" val="909913492"/>
      </p:ext>
    </p:extLst>
  </p:cSld>
  <p:clrMapOvr>
    <a:masterClrMapping/>
  </p:clrMapOvr>
</p:sld>
</file>

<file path=ppt/theme/theme1.xml><?xml version="1.0" encoding="utf-8"?>
<a:theme xmlns:a="http://schemas.openxmlformats.org/drawingml/2006/main" name="reinvent-deck-light_as">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Invent-16-Light" id="{F96756DB-0AF2-654F-AC17-CB95E158BD63}" vid="{F2E787C2-868B-BC45-B76F-3F5B2DCDFF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FCDAD1C188C546886AA86982E43A48" ma:contentTypeVersion="0" ma:contentTypeDescription="Create a new document." ma:contentTypeScope="" ma:versionID="998e435b5cad284f4bf5cbe41ce93a0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0D8F14-4573-43EF-B7B7-C2A2942F5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dcmitype/"/>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reInvent-16-Light</Template>
  <TotalTime>23245</TotalTime>
  <Words>3526</Words>
  <Application>Microsoft Macintosh PowerPoint</Application>
  <PresentationFormat>On-screen Show (16:9)</PresentationFormat>
  <Paragraphs>461</Paragraphs>
  <Slides>69</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Cambria Math</vt:lpstr>
      <vt:lpstr>Lucida Console</vt:lpstr>
      <vt:lpstr>reinvent-deck-light_as</vt:lpstr>
      <vt:lpstr>PowerPoint Presentation</vt:lpstr>
      <vt:lpstr>Problems of Translation </vt:lpstr>
      <vt:lpstr>Background Statistical Language Models</vt:lpstr>
      <vt:lpstr>Machine Translation Statistical Prior</vt:lpstr>
      <vt:lpstr>Word by Word Computation of Probabilities</vt:lpstr>
      <vt:lpstr>Count-Based n-gram Language Models</vt:lpstr>
      <vt:lpstr>PowerPoint Presentation</vt:lpstr>
      <vt:lpstr>Count-Based n-gram LM – The Problem</vt:lpstr>
      <vt:lpstr>Count-Based n-gram LM – The Solution</vt:lpstr>
      <vt:lpstr>Count-Based n-gram LM – The Problem Persists</vt:lpstr>
      <vt:lpstr>Evaluation of Accuracy - Likelihood </vt:lpstr>
      <vt:lpstr>Evaluation of Accuracy – Log Likelihood </vt:lpstr>
      <vt:lpstr>Evaluation of Accuracy – Perplexity</vt:lpstr>
      <vt:lpstr>Neural Language Models</vt:lpstr>
      <vt:lpstr>Motivation – MT and Context</vt:lpstr>
      <vt:lpstr>Step 1, Word Embedding</vt:lpstr>
      <vt:lpstr>Step 2, Uncovering Combination Features</vt:lpstr>
      <vt:lpstr>Step 3, Calculating Scores and Probability </vt:lpstr>
      <vt:lpstr>Benefits of Neural Language Models</vt:lpstr>
      <vt:lpstr>There is Still Something Missing…</vt:lpstr>
      <vt:lpstr>There is Still Something Missing…</vt:lpstr>
      <vt:lpstr>There is Still Something Missing…</vt:lpstr>
      <vt:lpstr>There is Still Something Missing…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 Modeling Challenge for MLP and CNN</vt:lpstr>
      <vt:lpstr>RNN Models</vt:lpstr>
      <vt:lpstr>RNN Unrolling Through Time </vt:lpstr>
      <vt:lpstr>RNN Unrolling - Example</vt:lpstr>
      <vt:lpstr>Bi-Directional RNNs</vt:lpstr>
      <vt:lpstr>Bi-Directional RNNs</vt:lpstr>
      <vt:lpstr>PowerPoint Presentation</vt:lpstr>
      <vt:lpstr>Training RNN Networks</vt:lpstr>
      <vt:lpstr>Vanishing &amp; Exploding Gradients</vt:lpstr>
      <vt:lpstr>Vanishing &amp; Exploding Gradients</vt:lpstr>
      <vt:lpstr>PowerPoint Presentation</vt:lpstr>
      <vt:lpstr>Long Short Term Memory (LSTM)</vt:lpstr>
      <vt:lpstr>LSTM</vt:lpstr>
      <vt:lpstr>PowerPoint Presentation</vt:lpstr>
      <vt:lpstr>PowerPoint Presentation</vt:lpstr>
      <vt:lpstr>PowerPoint Presentation</vt:lpstr>
      <vt:lpstr>PowerPoint Presentation</vt:lpstr>
      <vt:lpstr>Adding Forget Gate</vt:lpstr>
      <vt:lpstr>PowerPoint Presentation</vt:lpstr>
      <vt:lpstr>Encoder-Decoder Models</vt:lpstr>
      <vt:lpstr>Problems of Translation </vt:lpstr>
      <vt:lpstr>PowerPoint Presentation</vt:lpstr>
      <vt:lpstr>PowerPoint Presentation</vt:lpstr>
      <vt:lpstr>Generating Output</vt:lpstr>
      <vt:lpstr>Random Sampling</vt:lpstr>
      <vt:lpstr>Greedy 1-Best Search</vt:lpstr>
      <vt:lpstr>Beam Search</vt:lpstr>
      <vt:lpstr>Attentional NMT</vt:lpstr>
      <vt:lpstr>Limitation of Encoder-Decoder</vt:lpstr>
      <vt:lpstr>Attention</vt:lpstr>
      <vt:lpstr>Attention – Visualization of Importance</vt:lpstr>
      <vt:lpstr>PowerPoint Presentation</vt:lpstr>
      <vt:lpstr>PowerPoint Presentation</vt:lpstr>
      <vt:lpstr>Attention Mechanism</vt:lpstr>
      <vt:lpstr>Attention Mechanism</vt:lpstr>
      <vt:lpstr>Calculating Attention Score</vt:lpstr>
      <vt:lpstr>Measuring Translation Performance </vt:lpstr>
      <vt:lpstr>References</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Guidelines</dc:title>
  <dc:creator>Fagan, Jill</dc:creator>
  <cp:lastModifiedBy>Cyrus Vahid</cp:lastModifiedBy>
  <cp:revision>707</cp:revision>
  <dcterms:created xsi:type="dcterms:W3CDTF">2016-07-19T22:09:21Z</dcterms:created>
  <dcterms:modified xsi:type="dcterms:W3CDTF">2019-04-22T03:06:20Z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0x010100D4FCDAD1C188C546886AA86982E43A48</vt:lpwstr>
  </property>
</Properties>
</file>